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71" r:id="rId8"/>
    <p:sldId id="272" r:id="rId9"/>
    <p:sldId id="268" r:id="rId10"/>
    <p:sldId id="263" r:id="rId11"/>
    <p:sldId id="269" r:id="rId12"/>
    <p:sldId id="264" r:id="rId13"/>
    <p:sldId id="265" r:id="rId14"/>
    <p:sldId id="258"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07C0EC7-9EC8-48EA-B898-A2FEE696B5E4}" type="datetimeFigureOut">
              <a:rPr lang="en-US" smtClean="0"/>
              <a:pPr/>
              <a:t>6/5/2013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8847B9-8F0B-4B47-83A5-7926C6D198C2}" type="slidenum">
              <a:rPr lang="en-US" smtClean="0"/>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847B9-8F0B-4B47-83A5-7926C6D198C2}" type="slidenum">
              <a:rPr lang="en-US" smtClean="0"/>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847B9-8F0B-4B47-83A5-7926C6D198C2}" type="slidenum">
              <a:rPr lang="en-US" smtClean="0"/>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847B9-8F0B-4B47-83A5-7926C6D198C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847B9-8F0B-4B47-83A5-7926C6D198C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8847B9-8F0B-4B47-83A5-7926C6D198C2}"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E8847B9-8F0B-4B47-83A5-7926C6D198C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E8847B9-8F0B-4B47-83A5-7926C6D198C2}"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7C0EC7-9EC8-48EA-B898-A2FEE696B5E4}" type="datetimeFigureOut">
              <a:rPr lang="en-US" smtClean="0"/>
              <a:pPr/>
              <a:t>6/5/2013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E8847B9-8F0B-4B47-83A5-7926C6D198C2}" type="slidenum">
              <a:rPr lang="en-US" smtClean="0"/>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07C0EC7-9EC8-48EA-B898-A2FEE696B5E4}" type="datetimeFigureOut">
              <a:rPr lang="en-US" smtClean="0"/>
              <a:pPr/>
              <a:t>6/5/2013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8847B9-8F0B-4B47-83A5-7926C6D198C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07C0EC7-9EC8-48EA-B898-A2FEE696B5E4}" type="datetimeFigureOut">
              <a:rPr lang="en-US" smtClean="0"/>
              <a:pPr/>
              <a:t>6/5/2013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8847B9-8F0B-4B47-83A5-7926C6D198C2}"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07C0EC7-9EC8-48EA-B898-A2FEE696B5E4}" type="datetimeFigureOut">
              <a:rPr lang="en-US" smtClean="0"/>
              <a:pPr/>
              <a:t>6/5/2013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8847B9-8F0B-4B47-83A5-7926C6D198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tx1"/>
                </a:solidFill>
                <a:effectLst/>
              </a:rPr>
              <a:t>Mineral Extraction Financial Plan Subcommittee</a:t>
            </a:r>
            <a:endParaRPr lang="en-US" dirty="0">
              <a:solidFill>
                <a:schemeClr val="tx1"/>
              </a:solidFill>
              <a:effectLst/>
            </a:endParaRPr>
          </a:p>
        </p:txBody>
      </p:sp>
      <p:sp>
        <p:nvSpPr>
          <p:cNvPr id="3" name="Subtitle 2"/>
          <p:cNvSpPr>
            <a:spLocks noGrp="1"/>
          </p:cNvSpPr>
          <p:nvPr>
            <p:ph type="subTitle" idx="1"/>
          </p:nvPr>
        </p:nvSpPr>
        <p:spPr/>
        <p:txBody>
          <a:bodyPr/>
          <a:lstStyle/>
          <a:p>
            <a:r>
              <a:rPr lang="en-US" b="1" dirty="0" smtClean="0">
                <a:solidFill>
                  <a:srgbClr val="FF0000"/>
                </a:solidFill>
              </a:rPr>
              <a:t>The Trust for Whittier’s Future</a:t>
            </a:r>
          </a:p>
          <a:p>
            <a:r>
              <a:rPr lang="en-US" b="1" dirty="0" smtClean="0">
                <a:solidFill>
                  <a:srgbClr val="FF0000"/>
                </a:solidFill>
              </a:rPr>
              <a:t>June 4, 2013</a:t>
            </a:r>
            <a:endParaRPr lang="en-US" b="1" dirty="0">
              <a:solidFill>
                <a:srgbClr val="FF0000"/>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00600"/>
          </a:xfrm>
        </p:spPr>
        <p:txBody>
          <a:bodyPr>
            <a:normAutofit fontScale="92500"/>
          </a:bodyPr>
          <a:lstStyle/>
          <a:p>
            <a:pPr>
              <a:buNone/>
            </a:pPr>
            <a:r>
              <a:rPr lang="en-US" sz="3200" b="1" dirty="0" smtClean="0">
                <a:latin typeface="Arial" pitchFamily="34" charset="0"/>
                <a:cs typeface="Arial" pitchFamily="34" charset="0"/>
              </a:rPr>
              <a:t>c. Distribution in Catastrophic Emergencies</a:t>
            </a:r>
          </a:p>
          <a:p>
            <a:pPr marL="907542" lvl="1" indent="-514350">
              <a:buAutoNum type="romanLcParenBoth"/>
            </a:pPr>
            <a:r>
              <a:rPr lang="en-US" sz="2800" b="1" dirty="0" smtClean="0">
                <a:latin typeface="Arial" pitchFamily="34" charset="0"/>
                <a:cs typeface="Arial" pitchFamily="34" charset="0"/>
              </a:rPr>
              <a:t>Must be distributed only in response to a specific catastrophic emergency, which must be: </a:t>
            </a:r>
          </a:p>
          <a:p>
            <a:pPr marL="1428750" lvl="3" indent="-514350">
              <a:buFont typeface="+mj-lt"/>
              <a:buAutoNum type="arabicPeriod"/>
            </a:pPr>
            <a:r>
              <a:rPr lang="en-US" sz="2800" b="1" dirty="0" smtClean="0">
                <a:latin typeface="Arial" pitchFamily="34" charset="0"/>
                <a:cs typeface="Arial" pitchFamily="34" charset="0"/>
              </a:rPr>
              <a:t>Declared Federal emergency and/or</a:t>
            </a:r>
          </a:p>
          <a:p>
            <a:pPr marL="1428750" lvl="3" indent="-514350">
              <a:buFont typeface="+mj-lt"/>
              <a:buAutoNum type="arabicPeriod"/>
            </a:pPr>
            <a:r>
              <a:rPr lang="en-US" sz="2800" b="1" dirty="0" smtClean="0">
                <a:latin typeface="Arial" pitchFamily="34" charset="0"/>
                <a:cs typeface="Arial" pitchFamily="34" charset="0"/>
              </a:rPr>
              <a:t>Declared State emergency</a:t>
            </a:r>
          </a:p>
          <a:p>
            <a:pPr marL="907542" lvl="1" indent="-514350">
              <a:buFont typeface="+mj-lt"/>
              <a:buAutoNum type="romanLcParenBoth"/>
            </a:pPr>
            <a:r>
              <a:rPr lang="en-US" sz="2800" b="1" dirty="0" smtClean="0">
                <a:latin typeface="Arial" pitchFamily="34" charset="0"/>
                <a:cs typeface="Arial" pitchFamily="34" charset="0"/>
              </a:rPr>
              <a:t>Must be used within the municipal boundary of City</a:t>
            </a:r>
          </a:p>
          <a:p>
            <a:pPr marL="907542" lvl="1" indent="-514350">
              <a:buFont typeface="+mj-lt"/>
              <a:buAutoNum type="romanLcParenBoth"/>
            </a:pPr>
            <a:r>
              <a:rPr lang="en-US" sz="2800" b="1" dirty="0" smtClean="0">
                <a:latin typeface="Arial" pitchFamily="34" charset="0"/>
                <a:cs typeface="Arial" pitchFamily="34" charset="0"/>
              </a:rPr>
              <a:t>The specific use of such portion of the Trust Corpus must be approved by the Council  </a:t>
            </a:r>
          </a:p>
          <a:p>
            <a:pPr>
              <a:buNone/>
            </a:pPr>
            <a:endParaRPr lang="en-US" dirty="0"/>
          </a:p>
        </p:txBody>
      </p:sp>
      <p:sp>
        <p:nvSpPr>
          <p:cNvPr id="3" name="Title 2"/>
          <p:cNvSpPr>
            <a:spLocks noGrp="1"/>
          </p:cNvSpPr>
          <p:nvPr>
            <p:ph type="title"/>
          </p:nvPr>
        </p:nvSpPr>
        <p:spPr/>
        <p:txBody>
          <a:bodyPr>
            <a:noAutofit/>
          </a:bodyPr>
          <a:lstStyle/>
          <a:p>
            <a:r>
              <a:rPr lang="en-US" sz="4000" dirty="0" smtClean="0">
                <a:solidFill>
                  <a:schemeClr val="tx1"/>
                </a:solidFill>
                <a:effectLst/>
              </a:rPr>
              <a:t>Catastrophic </a:t>
            </a:r>
            <a:r>
              <a:rPr lang="en-US" sz="4000" dirty="0" smtClean="0">
                <a:solidFill>
                  <a:schemeClr val="tx1"/>
                </a:solidFill>
                <a:effectLst/>
              </a:rPr>
              <a:t>Emergency Distributions</a:t>
            </a:r>
            <a:endParaRPr lang="en-US" sz="4000" dirty="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64692" lvl="1" indent="-571500">
              <a:buFont typeface="+mj-lt"/>
              <a:buAutoNum type="romanLcPeriod" startAt="4"/>
            </a:pPr>
            <a:r>
              <a:rPr lang="en-US" sz="2600" b="1" dirty="0" smtClean="0">
                <a:latin typeface="Arial" pitchFamily="34" charset="0"/>
                <a:cs typeface="Arial" pitchFamily="34" charset="0"/>
              </a:rPr>
              <a:t>Any single distribution may not exceed 20% of the Trust Corpus at the time of the distribution</a:t>
            </a:r>
          </a:p>
          <a:p>
            <a:pPr marL="964692" lvl="1" indent="-571500">
              <a:buFont typeface="+mj-lt"/>
              <a:buAutoNum type="romanLcPeriod" startAt="4"/>
            </a:pPr>
            <a:r>
              <a:rPr lang="en-US" sz="2600" b="1" dirty="0" smtClean="0">
                <a:latin typeface="Arial" pitchFamily="34" charset="0"/>
                <a:cs typeface="Arial" pitchFamily="34" charset="0"/>
              </a:rPr>
              <a:t>Trustees may not make a distribution of the Trust Corpus more frequently than 2 catastrophic events in any 5 year period</a:t>
            </a:r>
          </a:p>
          <a:p>
            <a:endParaRPr lang="en-US" dirty="0"/>
          </a:p>
        </p:txBody>
      </p:sp>
      <p:sp>
        <p:nvSpPr>
          <p:cNvPr id="3" name="Title 2"/>
          <p:cNvSpPr>
            <a:spLocks noGrp="1"/>
          </p:cNvSpPr>
          <p:nvPr>
            <p:ph type="title"/>
          </p:nvPr>
        </p:nvSpPr>
        <p:spPr/>
        <p:txBody>
          <a:bodyPr>
            <a:normAutofit fontScale="90000"/>
          </a:bodyPr>
          <a:lstStyle/>
          <a:p>
            <a:r>
              <a:rPr lang="en-US" sz="4000" dirty="0" smtClean="0">
                <a:latin typeface="Arial" pitchFamily="34" charset="0"/>
                <a:cs typeface="Arial" pitchFamily="34" charset="0"/>
              </a:rPr>
              <a:t>Distribution in Catastrophic Emergencies </a:t>
            </a:r>
            <a:r>
              <a:rPr lang="en-US" sz="4400" dirty="0" smtClean="0">
                <a:latin typeface="Arial" pitchFamily="34" charset="0"/>
                <a:cs typeface="Arial" pitchFamily="34" charset="0"/>
              </a:rPr>
              <a:t>(continued)</a:t>
            </a:r>
            <a:endParaRPr lang="en-US"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2" y="304800"/>
          <a:ext cx="8381995" cy="6248399"/>
        </p:xfrm>
        <a:graphic>
          <a:graphicData uri="http://schemas.openxmlformats.org/drawingml/2006/table">
            <a:tbl>
              <a:tblPr/>
              <a:tblGrid>
                <a:gridCol w="465851"/>
                <a:gridCol w="948340"/>
                <a:gridCol w="798602"/>
                <a:gridCol w="868480"/>
                <a:gridCol w="868480"/>
                <a:gridCol w="798602"/>
                <a:gridCol w="868480"/>
                <a:gridCol w="948340"/>
                <a:gridCol w="868480"/>
                <a:gridCol w="948340"/>
              </a:tblGrid>
              <a:tr h="180243">
                <a:tc>
                  <a:txBody>
                    <a:bodyPr/>
                    <a:lstStyle/>
                    <a:p>
                      <a:pPr algn="ctr" fontAlgn="b"/>
                      <a:r>
                        <a:rPr lang="en-US" sz="1100" b="1" i="1" u="none" strike="noStrike" dirty="0">
                          <a:latin typeface="Arial"/>
                        </a:rPr>
                        <a:t>a</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b</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c</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d</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e</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f</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g</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h</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i</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j</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806052">
                <a:tc>
                  <a:txBody>
                    <a:bodyPr/>
                    <a:lstStyle/>
                    <a:p>
                      <a:pPr algn="ctr" fontAlgn="b"/>
                      <a:r>
                        <a:rPr lang="en-US" sz="1100" b="1" i="1" u="none" strike="noStrike" dirty="0">
                          <a:latin typeface="Arial"/>
                        </a:rPr>
                        <a:t>Lease Year</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1" u="none" strike="noStrike" dirty="0">
                          <a:latin typeface="Arial"/>
                        </a:rPr>
                        <a:t>Royalties @ 2,500bbl/day</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100" b="1" i="1" u="none" strike="noStrike" dirty="0">
                          <a:latin typeface="Arial"/>
                        </a:rPr>
                        <a:t>Royalties @   450 </a:t>
                      </a:r>
                      <a:r>
                        <a:rPr lang="en-US" sz="1100" b="1" i="1" u="none" strike="noStrike" dirty="0" smtClean="0">
                          <a:latin typeface="Arial"/>
                        </a:rPr>
                        <a:t>bbls/day</a:t>
                      </a:r>
                      <a:endParaRPr lang="en-US" sz="1100" b="1" i="1" u="none" strike="noStrike" dirty="0">
                        <a:latin typeface="Arial"/>
                      </a:endParaRP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1" u="none" strike="noStrike" dirty="0">
                          <a:latin typeface="Arial"/>
                        </a:rPr>
                        <a:t>Royalties above 450 bbls/day</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1" u="none" strike="noStrike" dirty="0">
                          <a:latin typeface="Arial"/>
                        </a:rPr>
                        <a:t>d*25% upto $10m + CPI</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1" u="none" strike="noStrike" dirty="0">
                          <a:latin typeface="Arial"/>
                        </a:rPr>
                        <a:t>Annual GF Growth</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1" u="none" strike="noStrike" dirty="0">
                          <a:latin typeface="Arial"/>
                        </a:rPr>
                        <a:t>Total to GF</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1" u="none" strike="noStrike" dirty="0">
                          <a:latin typeface="Arial"/>
                        </a:rPr>
                        <a:t>Corpus Balance Req for Relief @ 20x GF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1" u="none" strike="noStrike" dirty="0">
                          <a:latin typeface="Arial"/>
                        </a:rPr>
                        <a:t>Relief Draw</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1" u="none" strike="noStrike" dirty="0">
                          <a:latin typeface="Arial"/>
                        </a:rPr>
                        <a:t>Trust Corpus Bal w/ Interest</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364">
                <a:tc>
                  <a:txBody>
                    <a:bodyPr/>
                    <a:lstStyle/>
                    <a:p>
                      <a:pPr algn="ctr" fontAlgn="b"/>
                      <a:r>
                        <a:rPr lang="en-US" sz="1100" b="1" i="0" u="none" strike="noStrike" dirty="0">
                          <a:latin typeface="Arial"/>
                        </a:rPr>
                        <a:t>1</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0364">
                <a:tc>
                  <a:txBody>
                    <a:bodyPr/>
                    <a:lstStyle/>
                    <a:p>
                      <a:pPr algn="ctr" fontAlgn="b"/>
                      <a:r>
                        <a:rPr lang="en-US" sz="1100" b="1" i="0" u="none" strike="noStrike" dirty="0">
                          <a:latin typeface="Arial"/>
                        </a:rPr>
                        <a:t>2</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3</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4</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5</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98,142,840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0364">
                <a:tc>
                  <a:txBody>
                    <a:bodyPr/>
                    <a:lstStyle/>
                    <a:p>
                      <a:pPr algn="ctr" fontAlgn="b"/>
                      <a:r>
                        <a:rPr lang="en-US" sz="1100" b="1" i="0" u="none" strike="noStrike" dirty="0">
                          <a:latin typeface="Arial"/>
                        </a:rPr>
                        <a:t>6</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98,142,840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0364">
                <a:tc>
                  <a:txBody>
                    <a:bodyPr/>
                    <a:lstStyle/>
                    <a:p>
                      <a:pPr algn="ctr" fontAlgn="b"/>
                      <a:r>
                        <a:rPr lang="en-US" sz="1100" b="1" i="0" u="none" strike="noStrike" dirty="0">
                          <a:latin typeface="Arial"/>
                        </a:rPr>
                        <a:t>7</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11,722,815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6,815,673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1,703,918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1,703,918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6,611,060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132,221,205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5,239,549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8</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19,367,258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14,460,116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3,615,029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3,388,940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10,000,000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200,000,005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15,102,965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9</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26,749,200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21,842,058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5,460,515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10,300,000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206,000,005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32,718,543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10</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309,000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10,609,000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212,180,005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60,212,657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0364">
                <a:tc>
                  <a:txBody>
                    <a:bodyPr/>
                    <a:lstStyle/>
                    <a:p>
                      <a:pPr algn="ctr" fontAlgn="b"/>
                      <a:r>
                        <a:rPr lang="en-US" sz="1100" b="1" i="0" u="none" strike="noStrike" dirty="0">
                          <a:latin typeface="Arial"/>
                        </a:rPr>
                        <a:t>11</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318,270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10,927,270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218,545,405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88,755,250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0364">
                <a:tc>
                  <a:txBody>
                    <a:bodyPr/>
                    <a:lstStyle/>
                    <a:p>
                      <a:pPr algn="ctr" fontAlgn="b"/>
                      <a:r>
                        <a:rPr lang="en-US" sz="1100" b="1" i="0" u="none" strike="noStrike" dirty="0">
                          <a:latin typeface="Arial"/>
                        </a:rPr>
                        <a:t>12</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327,818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11,255,088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225,101,768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118,388,960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13</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337,653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11,592,741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231,854,821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149,158,261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14</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347,782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11,940,523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238,810,465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181,109,550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15</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358,216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12,298,739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245,974,779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214,291,233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0364">
                <a:tc>
                  <a:txBody>
                    <a:bodyPr/>
                    <a:lstStyle/>
                    <a:p>
                      <a:pPr algn="ctr" fontAlgn="b"/>
                      <a:r>
                        <a:rPr lang="en-US" sz="1100" b="1" i="0" u="none" strike="noStrike" dirty="0">
                          <a:latin typeface="Arial"/>
                        </a:rPr>
                        <a:t>16</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368,962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12,667,701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253,354,023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248,753,813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0364">
                <a:tc>
                  <a:txBody>
                    <a:bodyPr/>
                    <a:lstStyle/>
                    <a:p>
                      <a:pPr algn="ctr" fontAlgn="b"/>
                      <a:r>
                        <a:rPr lang="en-US" sz="1100" b="1" i="0" u="none" strike="noStrike" dirty="0">
                          <a:latin typeface="Arial"/>
                        </a:rPr>
                        <a:t>17</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380,031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13,047,732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260,954,643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solidFill>
                            <a:srgbClr val="FF0000"/>
                          </a:solidFill>
                          <a:latin typeface="Arial"/>
                        </a:rPr>
                        <a:t>284,549,991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18</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391,432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13,439,164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FF0000"/>
                          </a:solidFill>
                          <a:latin typeface="Arial"/>
                        </a:rPr>
                        <a:t>268,783,283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13,439,164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307,959,616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19</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403,175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13,842,339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276,846,781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345,901,612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20</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415,270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14,257,609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285,152,184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14,257,609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370,701,006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0364">
                <a:tc>
                  <a:txBody>
                    <a:bodyPr/>
                    <a:lstStyle/>
                    <a:p>
                      <a:pPr algn="ctr" fontAlgn="b"/>
                      <a:r>
                        <a:rPr lang="en-US" sz="1100" b="1" i="0" u="none" strike="noStrike" dirty="0">
                          <a:latin typeface="Arial"/>
                        </a:rPr>
                        <a:t>21</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427,728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14,685,338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293,706,750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410,915,998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0364">
                <a:tc>
                  <a:txBody>
                    <a:bodyPr/>
                    <a:lstStyle/>
                    <a:p>
                      <a:pPr algn="ctr" fontAlgn="b"/>
                      <a:r>
                        <a:rPr lang="en-US" sz="1100" b="1" i="0" u="none" strike="noStrike" dirty="0">
                          <a:latin typeface="Arial"/>
                        </a:rPr>
                        <a:t>22</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440,560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15,125,898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302,517,953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15,125,898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437,186,120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23</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453,777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15,579,675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311,593,491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479,808,672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0364">
                <a:tc>
                  <a:txBody>
                    <a:bodyPr/>
                    <a:lstStyle/>
                    <a:p>
                      <a:pPr algn="ctr" fontAlgn="b"/>
                      <a:r>
                        <a:rPr lang="en-US" sz="1100" b="1" i="0" u="none" strike="noStrike" dirty="0">
                          <a:latin typeface="Arial"/>
                        </a:rPr>
                        <a:t>24</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467,390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16,047,065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320,941,296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16,047,065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507,635,036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368">
                <a:tc>
                  <a:txBody>
                    <a:bodyPr/>
                    <a:lstStyle/>
                    <a:p>
                      <a:pPr algn="ctr" fontAlgn="b"/>
                      <a:r>
                        <a:rPr lang="en-US" sz="1100" b="1" i="0" u="none" strike="noStrike" dirty="0">
                          <a:latin typeface="Arial"/>
                        </a:rPr>
                        <a:t>25</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481,412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16,528,477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330,569,535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552,807,511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1" y="380997"/>
          <a:ext cx="8381998" cy="6172202"/>
        </p:xfrm>
        <a:graphic>
          <a:graphicData uri="http://schemas.openxmlformats.org/drawingml/2006/table">
            <a:tbl>
              <a:tblPr/>
              <a:tblGrid>
                <a:gridCol w="465851"/>
                <a:gridCol w="948341"/>
                <a:gridCol w="798602"/>
                <a:gridCol w="868480"/>
                <a:gridCol w="868480"/>
                <a:gridCol w="798602"/>
                <a:gridCol w="868480"/>
                <a:gridCol w="948341"/>
                <a:gridCol w="868480"/>
                <a:gridCol w="948341"/>
              </a:tblGrid>
              <a:tr h="209654">
                <a:tc>
                  <a:txBody>
                    <a:bodyPr/>
                    <a:lstStyle/>
                    <a:p>
                      <a:pPr algn="ctr" fontAlgn="b"/>
                      <a:r>
                        <a:rPr lang="en-US" sz="1100" b="1" i="1" u="none" strike="noStrike" dirty="0">
                          <a:latin typeface="Arial"/>
                        </a:rPr>
                        <a:t>a</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b</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c</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d</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e</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f</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g</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h</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i</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100" b="1" i="1" u="none" strike="noStrike" dirty="0">
                          <a:latin typeface="Arial"/>
                        </a:rPr>
                        <a:t>j</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792022">
                <a:tc>
                  <a:txBody>
                    <a:bodyPr/>
                    <a:lstStyle/>
                    <a:p>
                      <a:pPr algn="ctr" fontAlgn="b"/>
                      <a:r>
                        <a:rPr lang="en-US" sz="1100" b="1" i="1" u="none" strike="noStrike" dirty="0">
                          <a:latin typeface="Arial"/>
                        </a:rPr>
                        <a:t>Lease Year</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1" u="none" strike="noStrike" dirty="0">
                          <a:latin typeface="Arial"/>
                        </a:rPr>
                        <a:t>Royalties @ 4,000bbl/day</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100" b="1" i="1" u="none" strike="noStrike" dirty="0">
                          <a:latin typeface="Arial"/>
                        </a:rPr>
                        <a:t>Royalties @   450 bbs/day</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1" u="none" strike="noStrike" dirty="0">
                          <a:latin typeface="Arial"/>
                        </a:rPr>
                        <a:t>Royalties above 450 bbls/day</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1" u="none" strike="noStrike" dirty="0">
                          <a:latin typeface="Arial"/>
                        </a:rPr>
                        <a:t>d*25% upto $10m + CPI</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1" u="none" strike="noStrike" dirty="0">
                          <a:latin typeface="Arial"/>
                        </a:rPr>
                        <a:t>Annual GF Growth</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1" u="none" strike="noStrike" dirty="0">
                          <a:latin typeface="Arial"/>
                        </a:rPr>
                        <a:t>Total to GF</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1" u="none" strike="noStrike" dirty="0">
                          <a:latin typeface="Arial"/>
                        </a:rPr>
                        <a:t>Corpus Balance Req for Relief @ 20x GF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1" u="none" strike="noStrike" dirty="0">
                          <a:latin typeface="Arial"/>
                        </a:rPr>
                        <a:t>Relief Draw</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1" u="none" strike="noStrike" dirty="0">
                          <a:latin typeface="Arial"/>
                        </a:rPr>
                        <a:t>Trust Corpus Bal w/ Interest</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703">
                <a:tc>
                  <a:txBody>
                    <a:bodyPr/>
                    <a:lstStyle/>
                    <a:p>
                      <a:pPr algn="ctr" fontAlgn="b"/>
                      <a:r>
                        <a:rPr lang="en-US" sz="1100" b="1" i="0" u="none" strike="noStrike" dirty="0">
                          <a:latin typeface="Arial"/>
                        </a:rPr>
                        <a:t>1</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6703">
                <a:tc>
                  <a:txBody>
                    <a:bodyPr/>
                    <a:lstStyle/>
                    <a:p>
                      <a:pPr algn="ctr" fontAlgn="b"/>
                      <a:r>
                        <a:rPr lang="en-US" sz="1100" b="1" i="0" u="none" strike="noStrike" dirty="0">
                          <a:latin typeface="Arial"/>
                        </a:rPr>
                        <a:t>2</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3</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4</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5</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98,142,840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06703">
                <a:tc>
                  <a:txBody>
                    <a:bodyPr/>
                    <a:lstStyle/>
                    <a:p>
                      <a:pPr algn="ctr" fontAlgn="b"/>
                      <a:r>
                        <a:rPr lang="en-US" sz="1100" b="1" i="0" u="none" strike="noStrike" dirty="0">
                          <a:latin typeface="Arial"/>
                        </a:rPr>
                        <a:t>6</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98,142,840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6703">
                <a:tc>
                  <a:txBody>
                    <a:bodyPr/>
                    <a:lstStyle/>
                    <a:p>
                      <a:pPr algn="ctr" fontAlgn="b"/>
                      <a:r>
                        <a:rPr lang="en-US" sz="1100" b="1" i="0" u="none" strike="noStrike" dirty="0">
                          <a:latin typeface="Arial"/>
                        </a:rPr>
                        <a:t>7</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11,722,815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6,815,673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1,703,918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1,703,918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6,611,060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132,221,205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5,239,549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8</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19,367,258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14,460,116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3,615,029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3,615,029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8,522,171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170,443,418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16,617,740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9</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26,749,200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21,842,058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5,460,515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5,092,858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10,000,000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200,000,000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34,616,557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10</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35,836,500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30,929,358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7,732,340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300,000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10,300,000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206,000,000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62,522,297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06703">
                <a:tc>
                  <a:txBody>
                    <a:bodyPr/>
                    <a:lstStyle/>
                    <a:p>
                      <a:pPr algn="ctr" fontAlgn="b"/>
                      <a:r>
                        <a:rPr lang="en-US" sz="1100" b="1" i="0" u="none" strike="noStrike" dirty="0">
                          <a:latin typeface="Arial"/>
                        </a:rPr>
                        <a:t>11</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44,923,800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40,016,658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10,004,165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309,000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10,609,000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212,180,000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100,821,082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6703">
                <a:tc>
                  <a:txBody>
                    <a:bodyPr/>
                    <a:lstStyle/>
                    <a:p>
                      <a:pPr algn="ctr" fontAlgn="b"/>
                      <a:r>
                        <a:rPr lang="en-US" sz="1100" b="1" i="0" u="none" strike="noStrike" dirty="0">
                          <a:latin typeface="Arial"/>
                        </a:rPr>
                        <a:t>12</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54,011,100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49,103,958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12,275,990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318,270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10,927,270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218,545,400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150,023,062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solidFill>
                            <a:srgbClr val="000000"/>
                          </a:solidFill>
                          <a:latin typeface="Arial"/>
                        </a:rPr>
                        <a:t>13</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327,818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latin typeface="Arial"/>
                        </a:rPr>
                        <a:t>11,255,088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225,101,762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solidFill>
                            <a:srgbClr val="000000"/>
                          </a:solidFill>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solidFill>
                            <a:srgbClr val="000000"/>
                          </a:solidFill>
                          <a:latin typeface="Arial"/>
                        </a:rPr>
                        <a:t>210,663,610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14</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337,653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11,592,741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231,854,815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solidFill>
                            <a:srgbClr val="FF0000"/>
                          </a:solidFill>
                          <a:latin typeface="Arial"/>
                        </a:rPr>
                        <a:t>273,990,091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15</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347,782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11,940,523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FF0000"/>
                          </a:solidFill>
                          <a:latin typeface="Arial"/>
                        </a:rPr>
                        <a:t>238,810,459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11,940,523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315,946,860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06703">
                <a:tc>
                  <a:txBody>
                    <a:bodyPr/>
                    <a:lstStyle/>
                    <a:p>
                      <a:pPr algn="ctr" fontAlgn="b"/>
                      <a:r>
                        <a:rPr lang="en-US" sz="1100" b="1" i="0" u="none" strike="noStrike" dirty="0">
                          <a:latin typeface="Arial"/>
                        </a:rPr>
                        <a:t>16</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358,216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12,298,739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245,974,773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383,813,856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6703">
                <a:tc>
                  <a:txBody>
                    <a:bodyPr/>
                    <a:lstStyle/>
                    <a:p>
                      <a:pPr algn="ctr" fontAlgn="b"/>
                      <a:r>
                        <a:rPr lang="en-US" sz="1100" b="1" i="0" u="none" strike="noStrike" dirty="0">
                          <a:latin typeface="Arial"/>
                        </a:rPr>
                        <a:t>17</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368,962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12,667,701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253,354,016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12,667,701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429,043,922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18</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380,031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13,047,732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260,954,637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501,798,053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19</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391,432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13,439,164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268,783,276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13,439,164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550,574,366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20</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403,175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13,842,339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276,846,774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628,590,547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06703">
                <a:tc>
                  <a:txBody>
                    <a:bodyPr/>
                    <a:lstStyle/>
                    <a:p>
                      <a:pPr algn="ctr" fontAlgn="b"/>
                      <a:r>
                        <a:rPr lang="en-US" sz="1100" b="1" i="0" u="none" strike="noStrike" dirty="0">
                          <a:latin typeface="Arial"/>
                        </a:rPr>
                        <a:t>21</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solidFill>
                            <a:srgbClr val="000000"/>
                          </a:solidFill>
                          <a:latin typeface="Arial"/>
                        </a:rPr>
                        <a:t>415,270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1" i="0" u="none" strike="noStrike" dirty="0">
                          <a:latin typeface="Arial"/>
                        </a:rPr>
                        <a:t>14,257,609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b"/>
                      <a:r>
                        <a:rPr lang="en-US" sz="1100" b="1" i="0" u="none" strike="noStrike" dirty="0">
                          <a:latin typeface="Arial"/>
                        </a:rPr>
                        <a:t>285,152,177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c>
                  <a:txBody>
                    <a:bodyPr/>
                    <a:lstStyle/>
                    <a:p>
                      <a:pPr algn="ctr" fontAlgn="b"/>
                      <a:r>
                        <a:rPr lang="en-US" sz="1100" b="1" i="0" u="none" strike="noStrike" dirty="0">
                          <a:latin typeface="Arial"/>
                        </a:rPr>
                        <a:t>14,257,609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en-US" sz="1100" b="1" i="0" u="none" strike="noStrike" dirty="0">
                          <a:latin typeface="Arial"/>
                        </a:rPr>
                        <a:t>681,210,227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06703">
                <a:tc>
                  <a:txBody>
                    <a:bodyPr/>
                    <a:lstStyle/>
                    <a:p>
                      <a:pPr algn="ctr" fontAlgn="b"/>
                      <a:r>
                        <a:rPr lang="en-US" sz="1100" b="1" i="0" u="none" strike="noStrike" dirty="0">
                          <a:latin typeface="Arial"/>
                        </a:rPr>
                        <a:t>22</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427,728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14,685,337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293,706,743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764,894,128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23</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440,560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15,125,897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302,517,945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15,125,897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821,680,708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6703">
                <a:tc>
                  <a:txBody>
                    <a:bodyPr/>
                    <a:lstStyle/>
                    <a:p>
                      <a:pPr algn="ctr" fontAlgn="b"/>
                      <a:r>
                        <a:rPr lang="en-US" sz="1100" b="1" i="0" u="none" strike="noStrike" dirty="0">
                          <a:latin typeface="Arial"/>
                        </a:rPr>
                        <a:t>24</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solidFill>
                            <a:srgbClr val="000000"/>
                          </a:solidFill>
                          <a:latin typeface="Arial"/>
                        </a:rPr>
                        <a:t>453,777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latin typeface="Arial"/>
                        </a:rPr>
                        <a:t>15,579,674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b"/>
                      <a:r>
                        <a:rPr lang="en-US" sz="1100" b="1" i="0" u="none" strike="noStrike" dirty="0">
                          <a:latin typeface="Arial"/>
                        </a:rPr>
                        <a:t>311,593,483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b"/>
                      <a:r>
                        <a:rPr lang="en-US" sz="1100" b="1" i="0" u="none" strike="noStrike" dirty="0">
                          <a:latin typeface="Arial"/>
                        </a:rPr>
                        <a:t>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100" b="1" i="0" u="none" strike="noStrike" dirty="0">
                          <a:latin typeface="Arial"/>
                        </a:rPr>
                        <a:t>911,471,437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9654">
                <a:tc>
                  <a:txBody>
                    <a:bodyPr/>
                    <a:lstStyle/>
                    <a:p>
                      <a:pPr algn="ctr" fontAlgn="b"/>
                      <a:r>
                        <a:rPr lang="en-US" sz="1100" b="1" i="0" u="none" strike="noStrike" dirty="0">
                          <a:latin typeface="Arial"/>
                        </a:rPr>
                        <a:t>25</a:t>
                      </a:r>
                    </a:p>
                  </a:txBody>
                  <a:tcPr marL="7280" marR="7280" marT="72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63,098,400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4,907,142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58,191,258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14,547,815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solidFill>
                            <a:srgbClr val="000000"/>
                          </a:solidFill>
                          <a:latin typeface="Arial"/>
                        </a:rPr>
                        <a:t>467,390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latin typeface="Arial"/>
                        </a:rPr>
                        <a:t>16,047,064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1" i="0" u="none" strike="noStrike" dirty="0">
                          <a:latin typeface="Arial"/>
                        </a:rPr>
                        <a:t>320,941,288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100" b="1" i="0" u="none" strike="noStrike" dirty="0">
                          <a:latin typeface="Arial"/>
                        </a:rPr>
                        <a:t>16,047,064 </a:t>
                      </a:r>
                    </a:p>
                  </a:txBody>
                  <a:tcPr marL="7280" marR="7280" marT="7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latin typeface="Arial"/>
                        </a:rPr>
                        <a:t>972,777,322 </a:t>
                      </a:r>
                    </a:p>
                  </a:txBody>
                  <a:tcPr marL="7280" marR="7280" marT="72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lstStyle/>
          <a:p>
            <a:pPr lvl="0"/>
            <a:r>
              <a:rPr lang="en-US" b="1" dirty="0" smtClean="0">
                <a:latin typeface="Arial" pitchFamily="34" charset="0"/>
                <a:cs typeface="Arial" pitchFamily="34" charset="0"/>
              </a:rPr>
              <a:t>Process for Establishing Trust:</a:t>
            </a:r>
          </a:p>
          <a:p>
            <a:pPr lvl="0">
              <a:buNone/>
            </a:pPr>
            <a:endParaRPr lang="en-US" dirty="0" smtClean="0"/>
          </a:p>
          <a:p>
            <a:pPr lvl="0">
              <a:buNone/>
            </a:pPr>
            <a:endParaRPr lang="en-US" dirty="0" smtClean="0"/>
          </a:p>
        </p:txBody>
      </p:sp>
      <p:sp>
        <p:nvSpPr>
          <p:cNvPr id="3" name="Title 2"/>
          <p:cNvSpPr>
            <a:spLocks noGrp="1"/>
          </p:cNvSpPr>
          <p:nvPr>
            <p:ph type="title"/>
          </p:nvPr>
        </p:nvSpPr>
        <p:spPr/>
        <p:txBody>
          <a:bodyPr/>
          <a:lstStyle/>
          <a:p>
            <a:r>
              <a:rPr lang="en-US" dirty="0" smtClean="0">
                <a:solidFill>
                  <a:schemeClr val="tx1"/>
                </a:solidFill>
                <a:effectLst/>
              </a:rPr>
              <a:t>The Trust for Whittier’s Future</a:t>
            </a:r>
            <a:endParaRPr lang="en-US" dirty="0"/>
          </a:p>
        </p:txBody>
      </p:sp>
      <p:graphicFrame>
        <p:nvGraphicFramePr>
          <p:cNvPr id="4" name="Table 3"/>
          <p:cNvGraphicFramePr>
            <a:graphicFrameLocks noGrp="1"/>
          </p:cNvGraphicFramePr>
          <p:nvPr/>
        </p:nvGraphicFramePr>
        <p:xfrm>
          <a:off x="914400" y="2057400"/>
          <a:ext cx="7620000" cy="3526187"/>
        </p:xfrm>
        <a:graphic>
          <a:graphicData uri="http://schemas.openxmlformats.org/drawingml/2006/table">
            <a:tbl>
              <a:tblPr/>
              <a:tblGrid>
                <a:gridCol w="5367784"/>
                <a:gridCol w="2252216"/>
              </a:tblGrid>
              <a:tr h="344773">
                <a:tc>
                  <a:txBody>
                    <a:bodyPr/>
                    <a:lstStyle/>
                    <a:p>
                      <a:pPr marL="0" marR="0">
                        <a:spcBef>
                          <a:spcPts val="0"/>
                        </a:spcBef>
                        <a:spcAft>
                          <a:spcPts val="0"/>
                        </a:spcAft>
                      </a:pPr>
                      <a:r>
                        <a:rPr lang="en-US" sz="2400" b="1" u="sng" dirty="0">
                          <a:latin typeface="Arial"/>
                          <a:ea typeface="Times New Roman"/>
                        </a:rPr>
                        <a:t>Action</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u="sng" dirty="0">
                          <a:latin typeface="Arial"/>
                          <a:ea typeface="Times New Roman"/>
                        </a:rPr>
                        <a:t>Date</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085">
                <a:tc>
                  <a:txBody>
                    <a:bodyPr/>
                    <a:lstStyle/>
                    <a:p>
                      <a:pPr marL="0" marR="0">
                        <a:spcBef>
                          <a:spcPts val="0"/>
                        </a:spcBef>
                        <a:spcAft>
                          <a:spcPts val="0"/>
                        </a:spcAft>
                      </a:pPr>
                      <a:r>
                        <a:rPr lang="en-US" sz="2000" b="1" dirty="0">
                          <a:latin typeface="Arial"/>
                          <a:ea typeface="Times New Roman"/>
                        </a:rPr>
                        <a:t>Council directs staff to prepare documents to call a Special Election for Nov. 5, 2013</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Arial"/>
                          <a:ea typeface="Times New Roman"/>
                        </a:rPr>
                        <a:t>  June 11, 2013</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085">
                <a:tc>
                  <a:txBody>
                    <a:bodyPr/>
                    <a:lstStyle/>
                    <a:p>
                      <a:pPr marL="0" marR="0">
                        <a:spcBef>
                          <a:spcPts val="0"/>
                        </a:spcBef>
                        <a:spcAft>
                          <a:spcPts val="0"/>
                        </a:spcAft>
                      </a:pPr>
                      <a:r>
                        <a:rPr lang="en-US" sz="2000" b="1" dirty="0">
                          <a:latin typeface="Arial"/>
                          <a:ea typeface="Times New Roman"/>
                        </a:rPr>
                        <a:t>Conditionally approve Trust and call Special Election</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Arial"/>
                          <a:ea typeface="Times New Roman"/>
                        </a:rPr>
                        <a:t>   June 25, 2013</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043">
                <a:tc>
                  <a:txBody>
                    <a:bodyPr/>
                    <a:lstStyle/>
                    <a:p>
                      <a:pPr marL="0" marR="0">
                        <a:spcBef>
                          <a:spcPts val="0"/>
                        </a:spcBef>
                        <a:spcAft>
                          <a:spcPts val="0"/>
                        </a:spcAft>
                      </a:pPr>
                      <a:r>
                        <a:rPr lang="en-US" sz="2000" b="1" dirty="0">
                          <a:latin typeface="Arial"/>
                          <a:ea typeface="Times New Roman"/>
                        </a:rPr>
                        <a:t>Argument and Impartial Analysis deadline</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Arial"/>
                          <a:ea typeface="Times New Roman"/>
                        </a:rPr>
                        <a:t>July 12, 2013  </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085">
                <a:tc>
                  <a:txBody>
                    <a:bodyPr/>
                    <a:lstStyle/>
                    <a:p>
                      <a:pPr marL="0" marR="0">
                        <a:spcBef>
                          <a:spcPts val="0"/>
                        </a:spcBef>
                        <a:spcAft>
                          <a:spcPts val="0"/>
                        </a:spcAft>
                      </a:pPr>
                      <a:r>
                        <a:rPr lang="en-US" sz="2000" b="1" dirty="0">
                          <a:latin typeface="Arial"/>
                          <a:ea typeface="Times New Roman"/>
                        </a:rPr>
                        <a:t>Rebuttal deadline (if applicable) and end of Argument/Impartial Analysis review period</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Arial"/>
                          <a:ea typeface="Times New Roman"/>
                        </a:rPr>
                        <a:t> July 22, 2013</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043">
                <a:tc>
                  <a:txBody>
                    <a:bodyPr/>
                    <a:lstStyle/>
                    <a:p>
                      <a:pPr marL="0" marR="0">
                        <a:spcBef>
                          <a:spcPts val="0"/>
                        </a:spcBef>
                        <a:spcAft>
                          <a:spcPts val="0"/>
                        </a:spcAft>
                      </a:pPr>
                      <a:r>
                        <a:rPr lang="en-US" sz="2000" b="1" dirty="0">
                          <a:latin typeface="Arial"/>
                          <a:ea typeface="Times New Roman"/>
                        </a:rPr>
                        <a:t>End Rebuttal review period (if applicable) </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Arial"/>
                          <a:ea typeface="Times New Roman"/>
                        </a:rPr>
                        <a:t>August 1, 2013</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043">
                <a:tc>
                  <a:txBody>
                    <a:bodyPr/>
                    <a:lstStyle/>
                    <a:p>
                      <a:pPr marL="0" marR="0">
                        <a:spcBef>
                          <a:spcPts val="0"/>
                        </a:spcBef>
                        <a:spcAft>
                          <a:spcPts val="0"/>
                        </a:spcAft>
                      </a:pPr>
                      <a:r>
                        <a:rPr lang="en-US" sz="2000" b="1" dirty="0">
                          <a:latin typeface="Arial"/>
                          <a:ea typeface="Times New Roman"/>
                        </a:rPr>
                        <a:t>Voter registration deadline</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Arial"/>
                          <a:ea typeface="Times New Roman"/>
                        </a:rPr>
                        <a:t> Oct. 21, 2013</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043">
                <a:tc>
                  <a:txBody>
                    <a:bodyPr/>
                    <a:lstStyle/>
                    <a:p>
                      <a:pPr marL="0" marR="0">
                        <a:spcBef>
                          <a:spcPts val="0"/>
                        </a:spcBef>
                        <a:spcAft>
                          <a:spcPts val="0"/>
                        </a:spcAft>
                      </a:pPr>
                      <a:r>
                        <a:rPr lang="en-US" sz="2000" b="1" dirty="0">
                          <a:latin typeface="Arial"/>
                          <a:ea typeface="Times New Roman"/>
                        </a:rPr>
                        <a:t>Election Day</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Arial"/>
                          <a:ea typeface="Times New Roman"/>
                        </a:rPr>
                        <a:t>Nov. 5, 2013</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Seal-Official-vectorized.jpg"/>
          <p:cNvPicPr>
            <a:picLocks noChangeAspect="1"/>
          </p:cNvPicPr>
          <p:nvPr/>
        </p:nvPicPr>
        <p:blipFill>
          <a:blip r:embed="rId2" cstate="print"/>
          <a:srcRect/>
          <a:stretch>
            <a:fillRect/>
          </a:stretch>
        </p:blipFill>
        <p:spPr bwMode="auto">
          <a:xfrm>
            <a:off x="2514600" y="1066800"/>
            <a:ext cx="4343400" cy="4450858"/>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latin typeface="Arial" pitchFamily="34" charset="0"/>
                <a:cs typeface="Arial" pitchFamily="34" charset="0"/>
              </a:rPr>
              <a:t>Purpose of Trust:</a:t>
            </a:r>
          </a:p>
          <a:p>
            <a:pPr lvl="1"/>
            <a:r>
              <a:rPr lang="en-US" sz="2400" b="1" dirty="0" smtClean="0">
                <a:latin typeface="Arial" pitchFamily="34" charset="0"/>
                <a:cs typeface="Arial" pitchFamily="34" charset="0"/>
              </a:rPr>
              <a:t>To build up a corpus (endowment) to create a “perpetual stream of investment income” for the benefit of the City</a:t>
            </a:r>
          </a:p>
          <a:p>
            <a:pPr lvl="0"/>
            <a:r>
              <a:rPr lang="en-US" b="1" dirty="0" smtClean="0">
                <a:latin typeface="Arial" pitchFamily="34" charset="0"/>
                <a:cs typeface="Arial" pitchFamily="34" charset="0"/>
              </a:rPr>
              <a:t>Structure of Trust:</a:t>
            </a:r>
          </a:p>
          <a:p>
            <a:pPr lvl="1"/>
            <a:r>
              <a:rPr lang="en-US" sz="2400" b="1" dirty="0" smtClean="0">
                <a:latin typeface="Arial" pitchFamily="34" charset="0"/>
                <a:cs typeface="Arial" pitchFamily="34" charset="0"/>
              </a:rPr>
              <a:t>City Council serves as the Trust’s Trustees</a:t>
            </a:r>
          </a:p>
          <a:p>
            <a:pPr lvl="1"/>
            <a:r>
              <a:rPr lang="en-US" sz="2400" b="1" dirty="0" smtClean="0">
                <a:latin typeface="Arial" pitchFamily="34" charset="0"/>
                <a:cs typeface="Arial" pitchFamily="34" charset="0"/>
              </a:rPr>
              <a:t>Trustees will appoint an Investment Advisory Commission</a:t>
            </a:r>
          </a:p>
          <a:p>
            <a:pPr lvl="1"/>
            <a:r>
              <a:rPr lang="en-US" sz="2400" b="1" dirty="0" smtClean="0">
                <a:latin typeface="Arial" pitchFamily="34" charset="0"/>
                <a:cs typeface="Arial" pitchFamily="34" charset="0"/>
              </a:rPr>
              <a:t>Professional fund manager(s) will be retained through </a:t>
            </a:r>
            <a:r>
              <a:rPr lang="en-US" sz="2600" b="1" dirty="0" smtClean="0">
                <a:latin typeface="Arial" pitchFamily="34" charset="0"/>
                <a:cs typeface="Arial" pitchFamily="34" charset="0"/>
              </a:rPr>
              <a:t>a Request for Qualifications (RFQ) process to manage investments pursuant to an investment policy adopted by the Trustees</a:t>
            </a:r>
          </a:p>
          <a:p>
            <a:endParaRPr lang="en-US" dirty="0" smtClean="0"/>
          </a:p>
          <a:p>
            <a:endParaRPr lang="en-US" dirty="0"/>
          </a:p>
        </p:txBody>
      </p:sp>
      <p:sp>
        <p:nvSpPr>
          <p:cNvPr id="3" name="Title 2"/>
          <p:cNvSpPr>
            <a:spLocks noGrp="1"/>
          </p:cNvSpPr>
          <p:nvPr>
            <p:ph type="title"/>
          </p:nvPr>
        </p:nvSpPr>
        <p:spPr/>
        <p:txBody>
          <a:bodyPr/>
          <a:lstStyle/>
          <a:p>
            <a:r>
              <a:rPr lang="en-US" dirty="0" smtClean="0">
                <a:solidFill>
                  <a:schemeClr val="tx1"/>
                </a:solidFill>
                <a:effectLst/>
              </a:rPr>
              <a:t>The Trust for Whittier’s Future</a:t>
            </a:r>
            <a:endParaRPr lang="en-US" dirty="0">
              <a:solidFill>
                <a:schemeClr val="tx1"/>
              </a:solidFill>
              <a:effectLst/>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648200"/>
          </a:xfrm>
        </p:spPr>
        <p:txBody>
          <a:bodyPr>
            <a:normAutofit/>
          </a:bodyPr>
          <a:lstStyle/>
          <a:p>
            <a:r>
              <a:rPr lang="en-US" sz="2800" b="1" dirty="0" smtClean="0">
                <a:latin typeface="Arial" pitchFamily="34" charset="0"/>
                <a:cs typeface="Arial" pitchFamily="34" charset="0"/>
              </a:rPr>
              <a:t>Mineral Revenue is received by the General Fund and then all funds are transferred to the Trust</a:t>
            </a:r>
          </a:p>
          <a:p>
            <a:r>
              <a:rPr lang="en-US" sz="2800" b="1" dirty="0" smtClean="0">
                <a:latin typeface="Arial" pitchFamily="34" charset="0"/>
                <a:cs typeface="Arial" pitchFamily="34" charset="0"/>
              </a:rPr>
              <a:t>The Trust then distributes funds as follows:</a:t>
            </a:r>
          </a:p>
          <a:p>
            <a:pPr lvl="1"/>
            <a:r>
              <a:rPr lang="en-US" sz="2400" b="1" dirty="0" smtClean="0">
                <a:latin typeface="Arial" pitchFamily="34" charset="0"/>
                <a:cs typeface="Arial" pitchFamily="34" charset="0"/>
              </a:rPr>
              <a:t>Funds due City General Fund per formula in Sec. 3.1</a:t>
            </a:r>
          </a:p>
          <a:p>
            <a:pPr lvl="1"/>
            <a:r>
              <a:rPr lang="en-US" sz="2400" b="1" dirty="0" smtClean="0">
                <a:latin typeface="Arial" pitchFamily="34" charset="0"/>
                <a:cs typeface="Arial" pitchFamily="34" charset="0"/>
              </a:rPr>
              <a:t>Obligations of City (Puente Hills Habitat Preservation Authority, etc.)</a:t>
            </a:r>
          </a:p>
          <a:p>
            <a:pPr lvl="1"/>
            <a:r>
              <a:rPr lang="en-US" sz="2400" b="1" dirty="0" smtClean="0">
                <a:latin typeface="Arial" pitchFamily="34" charset="0"/>
                <a:cs typeface="Arial" pitchFamily="34" charset="0"/>
              </a:rPr>
              <a:t>Trust retains all other Mineral Revenue, including funds necessary to meet obligations of the Trust (fund manager, legal costs, etc.)</a:t>
            </a:r>
          </a:p>
          <a:p>
            <a:pPr>
              <a:buNone/>
            </a:pPr>
            <a:endParaRPr lang="en-US" sz="800" b="1" dirty="0" smtClean="0">
              <a:latin typeface="Arial" pitchFamily="34" charset="0"/>
              <a:cs typeface="Arial" pitchFamily="34" charset="0"/>
            </a:endParaRPr>
          </a:p>
          <a:p>
            <a:pPr>
              <a:buNone/>
            </a:pPr>
            <a:endParaRPr lang="en-US" sz="1200" dirty="0"/>
          </a:p>
        </p:txBody>
      </p:sp>
      <p:sp>
        <p:nvSpPr>
          <p:cNvPr id="3" name="Title 2"/>
          <p:cNvSpPr>
            <a:spLocks noGrp="1"/>
          </p:cNvSpPr>
          <p:nvPr>
            <p:ph type="title"/>
          </p:nvPr>
        </p:nvSpPr>
        <p:spPr>
          <a:xfrm>
            <a:off x="457200" y="274638"/>
            <a:ext cx="8229600" cy="1020762"/>
          </a:xfrm>
        </p:spPr>
        <p:txBody>
          <a:bodyPr/>
          <a:lstStyle/>
          <a:p>
            <a:r>
              <a:rPr lang="en-US" dirty="0" smtClean="0">
                <a:solidFill>
                  <a:schemeClr val="tx1"/>
                </a:solidFill>
                <a:effectLst/>
              </a:rPr>
              <a:t>Flow of Funds</a:t>
            </a:r>
            <a:endParaRPr lang="en-US" dirty="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a:bodyPr>
          <a:lstStyle/>
          <a:p>
            <a:r>
              <a:rPr lang="en-US" sz="2800" b="1" dirty="0" smtClean="0">
                <a:latin typeface="Arial" pitchFamily="34" charset="0"/>
                <a:cs typeface="Arial" pitchFamily="34" charset="0"/>
              </a:rPr>
              <a:t>Sec. 3.3 c-f and 3.4 address:</a:t>
            </a:r>
          </a:p>
          <a:p>
            <a:pPr lvl="1"/>
            <a:r>
              <a:rPr lang="en-US" sz="2800" b="1" dirty="0" smtClean="0">
                <a:latin typeface="Arial" pitchFamily="34" charset="0"/>
                <a:cs typeface="Arial" pitchFamily="34" charset="0"/>
              </a:rPr>
              <a:t>Provisions for on-going performance review of the Trust and review of the distribution levels and adjustments</a:t>
            </a:r>
          </a:p>
          <a:p>
            <a:pPr lvl="2"/>
            <a:r>
              <a:rPr lang="en-US" sz="2400" b="1" dirty="0" smtClean="0">
                <a:latin typeface="Arial" pitchFamily="34" charset="0"/>
                <a:cs typeface="Arial" pitchFamily="34" charset="0"/>
              </a:rPr>
              <a:t>Review every 5 years (Sec. 3.3c)</a:t>
            </a:r>
          </a:p>
          <a:p>
            <a:pPr lvl="2"/>
            <a:r>
              <a:rPr lang="en-US" sz="2400" b="1" dirty="0" smtClean="0">
                <a:latin typeface="Arial" pitchFamily="34" charset="0"/>
                <a:cs typeface="Arial" pitchFamily="34" charset="0"/>
              </a:rPr>
              <a:t>Review an any time as appropriate regarding the Trust Corpus and the appropriateness of the Extraordinary Distribution formula (Sec. 3.3f)</a:t>
            </a:r>
          </a:p>
          <a:p>
            <a:pPr lvl="1"/>
            <a:r>
              <a:rPr lang="en-US" sz="2600" b="1" dirty="0" smtClean="0">
                <a:latin typeface="Arial" pitchFamily="34" charset="0"/>
                <a:cs typeface="Arial" pitchFamily="34" charset="0"/>
              </a:rPr>
              <a:t>Overriding factor in the review process is to maintain the Trust Corpus at a size sufficient provide benefit to the community in perpetuity</a:t>
            </a:r>
          </a:p>
        </p:txBody>
      </p:sp>
      <p:sp>
        <p:nvSpPr>
          <p:cNvPr id="3" name="Title 2"/>
          <p:cNvSpPr>
            <a:spLocks noGrp="1"/>
          </p:cNvSpPr>
          <p:nvPr>
            <p:ph type="title"/>
          </p:nvPr>
        </p:nvSpPr>
        <p:spPr>
          <a:xfrm>
            <a:off x="304800" y="274638"/>
            <a:ext cx="8610600" cy="1143000"/>
          </a:xfrm>
        </p:spPr>
        <p:txBody>
          <a:bodyPr>
            <a:noAutofit/>
          </a:bodyPr>
          <a:lstStyle/>
          <a:p>
            <a:r>
              <a:rPr lang="en-US" sz="3800" dirty="0" smtClean="0">
                <a:solidFill>
                  <a:schemeClr val="tx1"/>
                </a:solidFill>
                <a:effectLst/>
              </a:rPr>
              <a:t>Protection/Preservation of Corpus</a:t>
            </a:r>
            <a:endParaRPr lang="en-US" sz="3800" dirty="0">
              <a:solidFill>
                <a:schemeClr val="tx1"/>
              </a:solidFill>
              <a:effectLst/>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00600"/>
          </a:xfrm>
        </p:spPr>
        <p:txBody>
          <a:bodyPr>
            <a:normAutofit fontScale="92500" lnSpcReduction="20000"/>
          </a:bodyPr>
          <a:lstStyle/>
          <a:p>
            <a:pPr>
              <a:buNone/>
            </a:pPr>
            <a:r>
              <a:rPr lang="en-US" sz="2800" b="1" dirty="0" smtClean="0">
                <a:latin typeface="Arial" pitchFamily="34" charset="0"/>
                <a:cs typeface="Arial" pitchFamily="34" charset="0"/>
              </a:rPr>
              <a:t>	Distribution of Mineral Revenue (Sec. 3.1) – Explanation of spreadsheet (Exhibit A)</a:t>
            </a:r>
          </a:p>
          <a:p>
            <a:pPr>
              <a:buNone/>
            </a:pPr>
            <a:endParaRPr lang="en-US" sz="1400" b="1" dirty="0" smtClean="0">
              <a:latin typeface="Arial" pitchFamily="34" charset="0"/>
              <a:cs typeface="Arial" pitchFamily="34" charset="0"/>
            </a:endParaRPr>
          </a:p>
          <a:p>
            <a:pPr marL="1145286" lvl="2" indent="-514350">
              <a:buFont typeface="+mj-lt"/>
              <a:buAutoNum type="romanLcPeriod"/>
            </a:pPr>
            <a:r>
              <a:rPr lang="en-US" sz="2400" b="1" dirty="0" smtClean="0">
                <a:latin typeface="Arial" pitchFamily="34" charset="0"/>
                <a:cs typeface="Arial" pitchFamily="34" charset="0"/>
              </a:rPr>
              <a:t>Phase 1 – 100% of test well production to City </a:t>
            </a:r>
          </a:p>
          <a:p>
            <a:pPr marL="1145286" lvl="2" indent="-514350">
              <a:buFont typeface="+mj-lt"/>
              <a:buAutoNum type="romanLcPeriod"/>
            </a:pPr>
            <a:r>
              <a:rPr lang="en-US" sz="2400" b="1" dirty="0" smtClean="0">
                <a:latin typeface="Arial" pitchFamily="34" charset="0"/>
                <a:cs typeface="Arial" pitchFamily="34" charset="0"/>
              </a:rPr>
              <a:t>Beyond Phase 1 (Production Phase):  </a:t>
            </a:r>
          </a:p>
          <a:p>
            <a:pPr marL="1428750" lvl="3" indent="-514350">
              <a:buFont typeface="+mj-lt"/>
              <a:buAutoNum type="arabicPeriod"/>
            </a:pPr>
            <a:r>
              <a:rPr lang="en-US" sz="2400" b="1" dirty="0" smtClean="0">
                <a:latin typeface="Arial" pitchFamily="34" charset="0"/>
                <a:cs typeface="Arial" pitchFamily="34" charset="0"/>
              </a:rPr>
              <a:t>Begins with an amount equal to the revenue generated during the test well production (Phase 1) plus that amount necessary to satisfy City obligations. </a:t>
            </a:r>
          </a:p>
          <a:p>
            <a:pPr marL="1428750" lvl="3" indent="-514350">
              <a:buFont typeface="+mj-lt"/>
              <a:buAutoNum type="arabicPeriod"/>
            </a:pPr>
            <a:r>
              <a:rPr lang="en-US" sz="2400" b="1" dirty="0" smtClean="0">
                <a:latin typeface="Arial" pitchFamily="34" charset="0"/>
                <a:cs typeface="Arial" pitchFamily="34" charset="0"/>
              </a:rPr>
              <a:t>Revenues above this amount are split – 25% to City and 75% to Trust – until the City amount reaches $10,000,000 per year.  </a:t>
            </a:r>
          </a:p>
          <a:p>
            <a:pPr marL="1428750" lvl="3" indent="-514350">
              <a:buFont typeface="+mj-lt"/>
              <a:buAutoNum type="arabicPeriod"/>
            </a:pPr>
            <a:r>
              <a:rPr lang="en-US" sz="2400" b="1" dirty="0" smtClean="0">
                <a:latin typeface="Arial" pitchFamily="34" charset="0"/>
                <a:cs typeface="Arial" pitchFamily="34" charset="0"/>
              </a:rPr>
              <a:t>Once the City portion reaches $10,000,000 per year, it will increase per CPI (capped at 3%) and all other revenues above that amount will go to the Trust corpus. </a:t>
            </a:r>
          </a:p>
          <a:p>
            <a:endParaRPr lang="en-US" dirty="0"/>
          </a:p>
        </p:txBody>
      </p:sp>
      <p:sp>
        <p:nvSpPr>
          <p:cNvPr id="3" name="Title 2"/>
          <p:cNvSpPr>
            <a:spLocks noGrp="1"/>
          </p:cNvSpPr>
          <p:nvPr>
            <p:ph type="title"/>
          </p:nvPr>
        </p:nvSpPr>
        <p:spPr/>
        <p:txBody>
          <a:bodyPr/>
          <a:lstStyle/>
          <a:p>
            <a:r>
              <a:rPr lang="en-US" dirty="0" smtClean="0">
                <a:solidFill>
                  <a:schemeClr val="tx1"/>
                </a:solidFill>
                <a:effectLst/>
              </a:rPr>
              <a:t>Types of Distributions</a:t>
            </a:r>
            <a:endParaRPr lang="en-US" dirty="0">
              <a:solidFill>
                <a:schemeClr val="tx1"/>
              </a:solidFill>
              <a:effectLst/>
            </a:endParaRP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800600"/>
          </a:xfrm>
        </p:spPr>
        <p:txBody>
          <a:bodyPr>
            <a:normAutofit/>
          </a:bodyPr>
          <a:lstStyle/>
          <a:p>
            <a:pPr marL="594360" indent="-457200">
              <a:buNone/>
            </a:pPr>
            <a:r>
              <a:rPr lang="en-US" sz="2800" b="1" dirty="0" smtClean="0">
                <a:latin typeface="Arial" pitchFamily="34" charset="0"/>
                <a:cs typeface="Arial" pitchFamily="34" charset="0"/>
              </a:rPr>
              <a:t>	Extraordinary Distributions (Sec. 3.3) – In the event that the formula in Sec. 3.1 causes the Trust to perform better than expected, Extraordinary Distributions are provided for in order to assure the fund does not grow too large and “strand” funds that never benefit the residents.  </a:t>
            </a:r>
          </a:p>
          <a:p>
            <a:pPr>
              <a:buNone/>
            </a:pPr>
            <a:endParaRPr lang="en-US" sz="2000" dirty="0" smtClean="0">
              <a:latin typeface="Arial" pitchFamily="34" charset="0"/>
              <a:cs typeface="Arial" pitchFamily="34" charset="0"/>
            </a:endParaRPr>
          </a:p>
          <a:p>
            <a:pPr marL="1145286" lvl="2" indent="-514350">
              <a:buNone/>
            </a:pPr>
            <a:endParaRPr lang="en-US" sz="3600" b="1" dirty="0" smtClean="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solidFill>
                  <a:schemeClr val="tx1"/>
                </a:solidFill>
                <a:effectLst/>
              </a:rPr>
              <a:t>Extraordinary Distributions</a:t>
            </a:r>
            <a:endParaRPr lang="en-US" dirty="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lnSpcReduction="10000"/>
          </a:bodyPr>
          <a:lstStyle/>
          <a:p>
            <a:r>
              <a:rPr lang="en-US" sz="2800" b="1" i="1" dirty="0" smtClean="0">
                <a:latin typeface="Arial" pitchFamily="34" charset="0"/>
                <a:cs typeface="Arial" pitchFamily="34" charset="0"/>
              </a:rPr>
              <a:t>The Trust assumes that an extraordinary distribution </a:t>
            </a:r>
            <a:r>
              <a:rPr lang="en-US" sz="2800" b="1" i="1" u="sng" dirty="0" smtClean="0">
                <a:latin typeface="Arial" pitchFamily="34" charset="0"/>
                <a:cs typeface="Arial" pitchFamily="34" charset="0"/>
              </a:rPr>
              <a:t>may be </a:t>
            </a:r>
            <a:r>
              <a:rPr lang="en-US" sz="2800" b="1" i="1" dirty="0" smtClean="0">
                <a:latin typeface="Arial" pitchFamily="34" charset="0"/>
                <a:cs typeface="Arial" pitchFamily="34" charset="0"/>
              </a:rPr>
              <a:t>feasible when:</a:t>
            </a:r>
          </a:p>
          <a:p>
            <a:pPr>
              <a:buNone/>
            </a:pPr>
            <a:endParaRPr lang="en-US" sz="1100" b="1" i="1" dirty="0" smtClean="0">
              <a:latin typeface="Arial" pitchFamily="34" charset="0"/>
              <a:cs typeface="Arial" pitchFamily="34" charset="0"/>
            </a:endParaRPr>
          </a:p>
          <a:p>
            <a:pPr lvl="1"/>
            <a:r>
              <a:rPr lang="en-US" sz="2400" i="1" dirty="0" smtClean="0">
                <a:latin typeface="Arial" pitchFamily="34" charset="0"/>
                <a:cs typeface="Arial" pitchFamily="34" charset="0"/>
              </a:rPr>
              <a:t> </a:t>
            </a:r>
            <a:r>
              <a:rPr lang="en-US" sz="2400" b="1" dirty="0" smtClean="0">
                <a:latin typeface="Arial" pitchFamily="34" charset="0"/>
                <a:cs typeface="Arial" pitchFamily="34" charset="0"/>
              </a:rPr>
              <a:t>i) As of the last day of the previous Year, the aggregate fair market value of the Trust Corpus is twenty times (20x) greater than the CPI Adjusted Dollar Amount for that same previous Year; </a:t>
            </a:r>
          </a:p>
          <a:p>
            <a:pPr lvl="1">
              <a:buNone/>
            </a:pPr>
            <a:endParaRPr lang="en-US" sz="900" b="1" dirty="0" smtClean="0">
              <a:latin typeface="Arial" pitchFamily="34" charset="0"/>
              <a:cs typeface="Arial" pitchFamily="34" charset="0"/>
            </a:endParaRPr>
          </a:p>
          <a:p>
            <a:pPr lvl="1"/>
            <a:r>
              <a:rPr lang="en-US" sz="2400" b="1" dirty="0" smtClean="0">
                <a:latin typeface="Arial" pitchFamily="34" charset="0"/>
                <a:cs typeface="Arial" pitchFamily="34" charset="0"/>
              </a:rPr>
              <a:t>(ii) the amount of Mineral Revenue and/or Investment Income contributed to the Trust Corpus at the end of that previous Year is sufficient to ensure that the Trust Corpus will generate significant Investment Income in perpetuity for the benefit of the City; </a:t>
            </a:r>
          </a:p>
        </p:txBody>
      </p:sp>
      <p:sp>
        <p:nvSpPr>
          <p:cNvPr id="3" name="Title 2"/>
          <p:cNvSpPr>
            <a:spLocks noGrp="1"/>
          </p:cNvSpPr>
          <p:nvPr>
            <p:ph type="title"/>
          </p:nvPr>
        </p:nvSpPr>
        <p:spPr/>
        <p:txBody>
          <a:bodyPr/>
          <a:lstStyle/>
          <a:p>
            <a:r>
              <a:rPr lang="en-US" dirty="0" smtClean="0">
                <a:solidFill>
                  <a:schemeClr val="tx1"/>
                </a:solidFill>
                <a:effectLst/>
              </a:rPr>
              <a:t>Extraordinary Distributions</a:t>
            </a:r>
            <a:endParaRPr lang="en-US" dirty="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lvl="1"/>
            <a:r>
              <a:rPr lang="en-US" sz="2400" b="1" dirty="0" smtClean="0">
                <a:latin typeface="Arial" pitchFamily="34" charset="0"/>
                <a:cs typeface="Arial" pitchFamily="34" charset="0"/>
              </a:rPr>
              <a:t>(iii) the proposed extraordinary distribution and the amount of the proposed distribution, is necessary to prevent excessive growth of the Trust Corpus; and  </a:t>
            </a:r>
          </a:p>
          <a:p>
            <a:pPr lvl="1">
              <a:buNone/>
            </a:pPr>
            <a:endParaRPr lang="en-US" sz="800" b="1" dirty="0" smtClean="0">
              <a:latin typeface="Arial" pitchFamily="34" charset="0"/>
              <a:cs typeface="Arial" pitchFamily="34" charset="0"/>
            </a:endParaRPr>
          </a:p>
          <a:p>
            <a:pPr lvl="1"/>
            <a:r>
              <a:rPr lang="en-US" sz="2400" b="1" dirty="0" smtClean="0">
                <a:latin typeface="Arial" pitchFamily="34" charset="0"/>
                <a:cs typeface="Arial" pitchFamily="34" charset="0"/>
              </a:rPr>
              <a:t>(iv) the proposed extraordinary distribution will not prevent the Trust Corpus from maintaining a size sufficient to generate significant Investment Income in perpetuity for the benefit of the City</a:t>
            </a:r>
          </a:p>
          <a:p>
            <a:endParaRPr lang="en-US" dirty="0"/>
          </a:p>
        </p:txBody>
      </p:sp>
      <p:sp>
        <p:nvSpPr>
          <p:cNvPr id="3" name="Title 2"/>
          <p:cNvSpPr>
            <a:spLocks noGrp="1"/>
          </p:cNvSpPr>
          <p:nvPr>
            <p:ph type="title"/>
          </p:nvPr>
        </p:nvSpPr>
        <p:spPr/>
        <p:txBody>
          <a:bodyPr/>
          <a:lstStyle/>
          <a:p>
            <a:r>
              <a:rPr lang="en-US" dirty="0" smtClean="0">
                <a:solidFill>
                  <a:schemeClr val="tx1"/>
                </a:solidFill>
                <a:effectLst/>
              </a:rPr>
              <a:t>Extraordinary Distributions</a:t>
            </a:r>
            <a:endParaRPr lang="en-US" dirty="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fontScale="62500" lnSpcReduction="20000"/>
          </a:bodyPr>
          <a:lstStyle/>
          <a:p>
            <a:pPr marL="651510" indent="-514350">
              <a:buNone/>
            </a:pPr>
            <a:r>
              <a:rPr lang="en-US" sz="4500" b="1" dirty="0" smtClean="0">
                <a:latin typeface="Arial" pitchFamily="34" charset="0"/>
                <a:cs typeface="Arial" pitchFamily="34" charset="0"/>
              </a:rPr>
              <a:t>Allocation of Extraordinary Distributions:</a:t>
            </a:r>
          </a:p>
          <a:p>
            <a:pPr marL="1145286" lvl="2" indent="-514350">
              <a:buNone/>
            </a:pPr>
            <a:endParaRPr lang="en-US" sz="4000" b="1" dirty="0" smtClean="0">
              <a:latin typeface="Arial" pitchFamily="34" charset="0"/>
              <a:cs typeface="Arial" pitchFamily="34" charset="0"/>
            </a:endParaRPr>
          </a:p>
          <a:p>
            <a:pPr marL="1145286" lvl="2" indent="-514350">
              <a:buFont typeface="+mj-lt"/>
              <a:buAutoNum type="romanLcPeriod"/>
            </a:pPr>
            <a:r>
              <a:rPr lang="en-US" sz="3800" b="1" dirty="0" smtClean="0">
                <a:latin typeface="Arial" pitchFamily="34" charset="0"/>
                <a:cs typeface="Arial" pitchFamily="34" charset="0"/>
              </a:rPr>
              <a:t>20% can pay for unfunded or underfunded liabilities – such as claims, lawsuits, PERS cost, post employment costs, and workers compensation costs. (this is not intended to be used for recurring employee salary or benefit costs.)</a:t>
            </a:r>
          </a:p>
          <a:p>
            <a:pPr marL="1145286" lvl="2" indent="-514350">
              <a:buFont typeface="+mj-lt"/>
              <a:buAutoNum type="romanLcPeriod"/>
            </a:pPr>
            <a:endParaRPr lang="en-US" sz="3800" b="1" dirty="0" smtClean="0">
              <a:latin typeface="Arial" pitchFamily="34" charset="0"/>
              <a:cs typeface="Arial" pitchFamily="34" charset="0"/>
            </a:endParaRPr>
          </a:p>
          <a:p>
            <a:pPr marL="1145286" lvl="2" indent="-514350">
              <a:buFont typeface="+mj-lt"/>
              <a:buAutoNum type="romanLcPeriod"/>
            </a:pPr>
            <a:r>
              <a:rPr lang="en-US" sz="3800" b="1" dirty="0" smtClean="0">
                <a:latin typeface="Arial" pitchFamily="34" charset="0"/>
                <a:cs typeface="Arial" pitchFamily="34" charset="0"/>
              </a:rPr>
              <a:t>80% is to be used for infrastructure (including operation and maintenance of the asset).  This could also include investment in green energy projects.</a:t>
            </a:r>
          </a:p>
          <a:p>
            <a:endParaRPr lang="en-US" dirty="0"/>
          </a:p>
        </p:txBody>
      </p:sp>
      <p:sp>
        <p:nvSpPr>
          <p:cNvPr id="3" name="Title 2"/>
          <p:cNvSpPr>
            <a:spLocks noGrp="1"/>
          </p:cNvSpPr>
          <p:nvPr>
            <p:ph type="title"/>
          </p:nvPr>
        </p:nvSpPr>
        <p:spPr/>
        <p:txBody>
          <a:bodyPr/>
          <a:lstStyle/>
          <a:p>
            <a:r>
              <a:rPr lang="en-US" dirty="0" smtClean="0">
                <a:solidFill>
                  <a:schemeClr val="tx1"/>
                </a:solidFill>
                <a:effectLst/>
              </a:rPr>
              <a:t>Extraordinary Distributions</a:t>
            </a:r>
            <a:endParaRPr lang="en-US" dirty="0"/>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710</TotalTime>
  <Words>1321</Words>
  <Application>Microsoft Office PowerPoint</Application>
  <PresentationFormat>On-screen Show (4:3)</PresentationFormat>
  <Paragraphs>616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Mineral Extraction Financial Plan Subcommittee</vt:lpstr>
      <vt:lpstr>The Trust for Whittier’s Future</vt:lpstr>
      <vt:lpstr>Flow of Funds</vt:lpstr>
      <vt:lpstr>Protection/Preservation of Corpus</vt:lpstr>
      <vt:lpstr>Types of Distributions</vt:lpstr>
      <vt:lpstr>Extraordinary Distributions</vt:lpstr>
      <vt:lpstr>Extraordinary Distributions</vt:lpstr>
      <vt:lpstr>Extraordinary Distributions</vt:lpstr>
      <vt:lpstr>Extraordinary Distributions</vt:lpstr>
      <vt:lpstr>Catastrophic Emergency Distributions</vt:lpstr>
      <vt:lpstr>Distribution in Catastrophic Emergencies (continued)</vt:lpstr>
      <vt:lpstr>Slide 12</vt:lpstr>
      <vt:lpstr>Slide 13</vt:lpstr>
      <vt:lpstr>The Trust for Whittier’s Future</vt:lpstr>
      <vt:lpstr>Slide 15</vt:lpstr>
    </vt:vector>
  </TitlesOfParts>
  <Company>City of Whittier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Mineral Extraction Financial Plan Subcommittee</dc:title>
  <dc:creator>jcollier</dc:creator>
  <cp:lastModifiedBy>kmarshall</cp:lastModifiedBy>
  <cp:revision>54</cp:revision>
  <dcterms:created xsi:type="dcterms:W3CDTF">2013-06-03T20:38:37Z</dcterms:created>
  <dcterms:modified xsi:type="dcterms:W3CDTF">2013-06-05T13:59:15Z</dcterms:modified>
</cp:coreProperties>
</file>