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3" r:id="rId3"/>
    <p:sldId id="257" r:id="rId4"/>
    <p:sldId id="296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11" autoAdjust="0"/>
  </p:normalViewPr>
  <p:slideViewPr>
    <p:cSldViewPr snapToGrid="0">
      <p:cViewPr>
        <p:scale>
          <a:sx n="89" d="100"/>
          <a:sy n="89" d="100"/>
        </p:scale>
        <p:origin x="-389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6C8725-24C5-4D97-93EE-760DCE33B9E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DE15D5-72AB-4F4A-B276-15950E847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Dave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8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Dave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5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Dave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5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Dave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E15D5-72AB-4F4A-B276-15950E84756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9126" r="7254" b="53437"/>
          <a:stretch/>
        </p:blipFill>
        <p:spPr>
          <a:xfrm>
            <a:off x="1097280" y="4226951"/>
            <a:ext cx="10058400" cy="14040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276802-7848-485C-91E2-711826BF6F8E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9EFD848-14E5-47FF-AB2D-0B4D0A8103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5027" y="2238576"/>
            <a:ext cx="4417807" cy="1702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Voting Districts Formation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55" y="4416700"/>
            <a:ext cx="4817220" cy="861420"/>
          </a:xfrm>
        </p:spPr>
        <p:txBody>
          <a:bodyPr>
            <a:noAutofit/>
          </a:bodyPr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City Council Meeting/ Public Hearing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Monday, April 20, 2015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6:30 pm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61" y="209692"/>
            <a:ext cx="10058400" cy="187547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710955" y="4416700"/>
            <a:ext cx="3048745" cy="8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127255" y="4416700"/>
            <a:ext cx="2896345" cy="86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75027" y="2437500"/>
            <a:ext cx="4417807" cy="1702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3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712" y="573876"/>
            <a:ext cx="8947522" cy="61357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Proposal A Data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6" y="696000"/>
            <a:ext cx="6999194" cy="54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712" y="573876"/>
            <a:ext cx="8947522" cy="61357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Proposal B Data 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00902"/>
            <a:ext cx="6991350" cy="54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712" y="573876"/>
            <a:ext cx="8947522" cy="61357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Proposal C Data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49" y="694866"/>
            <a:ext cx="7099548" cy="54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712" y="573876"/>
            <a:ext cx="8947522" cy="61357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Proposal D Data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49" y="694866"/>
            <a:ext cx="7099547" cy="54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1027663"/>
            <a:ext cx="9036423" cy="129598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VDF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108200"/>
            <a:ext cx="9036423" cy="4025900"/>
          </a:xfrm>
        </p:spPr>
        <p:txBody>
          <a:bodyPr>
            <a:normAutofit/>
          </a:bodyPr>
          <a:lstStyle/>
          <a:p>
            <a:pPr lvl="1" indent="-342900">
              <a:spcBef>
                <a:spcPts val="1200"/>
              </a:spcBef>
            </a:pPr>
            <a:r>
              <a:rPr lang="en-US" sz="2800" dirty="0" smtClean="0"/>
              <a:t>City of Whittier’s Voting </a:t>
            </a:r>
            <a:r>
              <a:rPr lang="en-US" sz="2800" dirty="0"/>
              <a:t>Districts Formation (VDF</a:t>
            </a:r>
            <a:r>
              <a:rPr lang="en-US" sz="2800" dirty="0" smtClean="0"/>
              <a:t>) Community Participation Plan Update</a:t>
            </a:r>
            <a:endParaRPr lang="en-US" sz="2400" dirty="0" smtClean="0"/>
          </a:p>
          <a:p>
            <a:pPr lvl="1" indent="-342900">
              <a:spcBef>
                <a:spcPts val="1200"/>
              </a:spcBef>
            </a:pPr>
            <a:r>
              <a:rPr lang="en-US" sz="2800" dirty="0" smtClean="0"/>
              <a:t>Summary of community </a:t>
            </a:r>
            <a:r>
              <a:rPr lang="en-US" sz="2800" dirty="0"/>
              <a:t>f</a:t>
            </a:r>
            <a:r>
              <a:rPr lang="en-US" sz="2800" dirty="0" smtClean="0"/>
              <a:t>eedback </a:t>
            </a:r>
          </a:p>
          <a:p>
            <a:pPr lvl="1" indent="-342900">
              <a:spcBef>
                <a:spcPts val="1200"/>
              </a:spcBef>
            </a:pPr>
            <a:r>
              <a:rPr lang="en-US" sz="2800" dirty="0" smtClean="0"/>
              <a:t>Presentation of </a:t>
            </a:r>
            <a:r>
              <a:rPr lang="en-US" sz="2800" smtClean="0"/>
              <a:t>four proposals</a:t>
            </a:r>
            <a:endParaRPr lang="en-US" sz="2800" dirty="0" smtClean="0"/>
          </a:p>
          <a:p>
            <a:pPr lvl="2" indent="-342900">
              <a:spcBef>
                <a:spcPts val="1200"/>
              </a:spcBef>
            </a:pPr>
            <a:r>
              <a:rPr lang="en-US" sz="2400" dirty="0" smtClean="0"/>
              <a:t>Analysis and </a:t>
            </a:r>
            <a:r>
              <a:rPr lang="en-US" sz="2400" dirty="0"/>
              <a:t>c</a:t>
            </a:r>
            <a:r>
              <a:rPr lang="en-US" sz="2400" dirty="0" smtClean="0"/>
              <a:t>onsiderations </a:t>
            </a:r>
          </a:p>
          <a:p>
            <a:pPr lvl="1" indent="-342900">
              <a:spcBef>
                <a:spcPts val="1200"/>
              </a:spcBef>
            </a:pPr>
            <a:r>
              <a:rPr lang="en-US" sz="2800" dirty="0" smtClean="0"/>
              <a:t>Questions </a:t>
            </a:r>
            <a:r>
              <a:rPr lang="en-US" sz="2800" dirty="0"/>
              <a:t>&amp; Answers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026763"/>
            <a:ext cx="9036423" cy="4107337"/>
          </a:xfrm>
        </p:spPr>
        <p:txBody>
          <a:bodyPr>
            <a:normAutofit fontScale="77500" lnSpcReduction="20000"/>
          </a:bodyPr>
          <a:lstStyle/>
          <a:p>
            <a:pPr lvl="1" indent="-342900">
              <a:spcBef>
                <a:spcPts val="1200"/>
              </a:spcBef>
            </a:pPr>
            <a:r>
              <a:rPr lang="en-US" sz="2600" dirty="0" smtClean="0"/>
              <a:t>Two rounds of public involvement activities </a:t>
            </a:r>
          </a:p>
          <a:p>
            <a:pPr lvl="2" indent="-342900">
              <a:spcBef>
                <a:spcPts val="1200"/>
              </a:spcBef>
            </a:pPr>
            <a:r>
              <a:rPr lang="en-US" sz="2400" dirty="0" smtClean="0"/>
              <a:t>Round One (Oct. – Dec. 2014) </a:t>
            </a:r>
          </a:p>
          <a:p>
            <a:pPr lvl="3" indent="-342900">
              <a:spcBef>
                <a:spcPts val="1200"/>
              </a:spcBef>
            </a:pPr>
            <a:r>
              <a:rPr lang="en-US" sz="2200" i="1" dirty="0" smtClean="0"/>
              <a:t>Objective: </a:t>
            </a:r>
            <a:r>
              <a:rPr lang="en-US" sz="2200" dirty="0" smtClean="0"/>
              <a:t>Gain an understanding of how the community views communities of interest, natural barriers and boundaries. </a:t>
            </a:r>
          </a:p>
          <a:p>
            <a:pPr lvl="3" indent="-342900">
              <a:spcBef>
                <a:spcPts val="1200"/>
              </a:spcBef>
            </a:pPr>
            <a:r>
              <a:rPr lang="en-US" sz="2200" dirty="0" smtClean="0"/>
              <a:t>23 Meet the Expert Meetings </a:t>
            </a:r>
            <a:r>
              <a:rPr lang="en-US" sz="2200" dirty="0"/>
              <a:t>(individual and group meetings)</a:t>
            </a:r>
            <a:endParaRPr lang="en-US" sz="2200" dirty="0" smtClean="0"/>
          </a:p>
          <a:p>
            <a:pPr lvl="3" indent="-342900">
              <a:spcBef>
                <a:spcPts val="1200"/>
              </a:spcBef>
            </a:pPr>
            <a:r>
              <a:rPr lang="en-US" sz="2200" dirty="0" smtClean="0"/>
              <a:t>3 Community Meetings (30-50 participants per meeting)</a:t>
            </a:r>
          </a:p>
          <a:p>
            <a:pPr lvl="2" indent="-342900">
              <a:spcBef>
                <a:spcPts val="1200"/>
              </a:spcBef>
            </a:pPr>
            <a:r>
              <a:rPr lang="en-US" sz="2400" dirty="0" smtClean="0"/>
              <a:t>Round 2 (Jan. – April 2015) </a:t>
            </a:r>
          </a:p>
          <a:p>
            <a:pPr lvl="3" indent="-342900">
              <a:spcBef>
                <a:spcPts val="1200"/>
              </a:spcBef>
            </a:pPr>
            <a:r>
              <a:rPr lang="en-US" sz="2200" i="1" dirty="0" smtClean="0"/>
              <a:t>Objective: </a:t>
            </a:r>
            <a:r>
              <a:rPr lang="en-US" sz="2200" dirty="0" smtClean="0"/>
              <a:t>Gain an understanding of the community's perspective on the sample maps (A, B, C, D and six public submissions).</a:t>
            </a:r>
          </a:p>
          <a:p>
            <a:pPr lvl="3" indent="-342900">
              <a:spcBef>
                <a:spcPts val="1200"/>
              </a:spcBef>
            </a:pPr>
            <a:r>
              <a:rPr lang="en-US" sz="2200" dirty="0"/>
              <a:t>10 Meet the Expert Meetings (individual and group meetings)</a:t>
            </a:r>
          </a:p>
          <a:p>
            <a:pPr lvl="3" indent="-342900">
              <a:spcBef>
                <a:spcPts val="1200"/>
              </a:spcBef>
            </a:pPr>
            <a:r>
              <a:rPr lang="en-US" sz="2200" dirty="0"/>
              <a:t>3 Community Meetings (30-40 participants per meeting)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Community Participation </a:t>
            </a:r>
            <a:r>
              <a:rPr lang="en-US" dirty="0" smtClean="0"/>
              <a:t>Plan, </a:t>
            </a:r>
            <a:br>
              <a:rPr lang="en-US" dirty="0" smtClean="0"/>
            </a:br>
            <a:r>
              <a:rPr lang="en-US" sz="3200" dirty="0" smtClean="0"/>
              <a:t>Oct. 2014 – April 2015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04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820092"/>
            <a:ext cx="9036423" cy="40125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Consensus:</a:t>
            </a:r>
          </a:p>
          <a:p>
            <a:pPr lvl="1"/>
            <a:r>
              <a:rPr lang="en-US" dirty="0" smtClean="0"/>
              <a:t>Majority of speakers supported separating areas of high voter turnout from areas of low voter turnout </a:t>
            </a:r>
          </a:p>
          <a:p>
            <a:pPr lvl="1"/>
            <a:r>
              <a:rPr lang="en-US" dirty="0" smtClean="0"/>
              <a:t>Most participants noted a bond between communities north and south of Whittier Boulevard in East Whittier</a:t>
            </a:r>
          </a:p>
          <a:p>
            <a:pPr lvl="1"/>
            <a:r>
              <a:rPr lang="en-US" dirty="0"/>
              <a:t>Support for an economic engine within each district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ap preferences</a:t>
            </a:r>
          </a:p>
          <a:p>
            <a:pPr lvl="1"/>
            <a:r>
              <a:rPr lang="en-US" dirty="0" smtClean="0"/>
              <a:t>High level of support - PS-009-Snyder-c </a:t>
            </a:r>
          </a:p>
          <a:p>
            <a:pPr lvl="1"/>
            <a:r>
              <a:rPr lang="en-US" dirty="0" smtClean="0"/>
              <a:t>Contrasting support - Draft Proposal B and PS-14-Greene-c</a:t>
            </a:r>
          </a:p>
          <a:p>
            <a:pPr lvl="1"/>
            <a:r>
              <a:rPr lang="en-US" dirty="0" smtClean="0"/>
              <a:t>Low level of support - Draft Proposal A</a:t>
            </a:r>
          </a:p>
          <a:p>
            <a:pPr lvl="1"/>
            <a:r>
              <a:rPr lang="en-US" dirty="0" smtClean="0"/>
              <a:t>Contrasting support/opposition – Draft Proposal D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Round </a:t>
            </a:r>
            <a:r>
              <a:rPr lang="en-US" dirty="0" smtClean="0"/>
              <a:t>2, </a:t>
            </a:r>
            <a:r>
              <a:rPr lang="en-US" dirty="0"/>
              <a:t>Community Feedback</a:t>
            </a:r>
          </a:p>
        </p:txBody>
      </p:sp>
    </p:spTree>
    <p:extLst>
      <p:ext uri="{BB962C8B-B14F-4D97-AF65-F5344CB8AC3E}">
        <p14:creationId xmlns:p14="http://schemas.microsoft.com/office/powerpoint/2010/main" val="40073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13054"/>
            <a:ext cx="10280634" cy="4641447"/>
          </a:xfrm>
        </p:spPr>
        <p:txBody>
          <a:bodyPr numCol="2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Legal Requirements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Geography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Neighborhoods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Physical Layout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School Districts and Other Areas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Political Participation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Voter Registration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Voter Turnout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Latino Share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Socio-Economic Characteristics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Income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Home Ownership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Age of Housing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Length of Residence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Public Input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333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4C600"/>
                </a:solidFill>
              </a:rPr>
              <a:t>Proposal </a:t>
            </a:r>
            <a:r>
              <a:rPr lang="en-US" sz="3600" dirty="0" smtClean="0">
                <a:solidFill>
                  <a:srgbClr val="94C600"/>
                </a:solidFill>
              </a:rPr>
              <a:t>Development</a:t>
            </a:r>
            <a:r>
              <a:rPr lang="en-US" dirty="0" smtClean="0">
                <a:solidFill>
                  <a:srgbClr val="94C600"/>
                </a:solidFill>
              </a:rPr>
              <a:t> Considerations</a:t>
            </a:r>
            <a:endParaRPr lang="en-US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96" y="344447"/>
            <a:ext cx="8201206" cy="61504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59130" y="-494447"/>
            <a:ext cx="3150870" cy="1866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94C600"/>
                </a:solidFill>
              </a:rPr>
              <a:t>Proposal A</a:t>
            </a:r>
            <a:endParaRPr lang="en-US" sz="32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9130" y="-494447"/>
            <a:ext cx="3150870" cy="1866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94C600"/>
                </a:solidFill>
              </a:rPr>
              <a:t>Proposal B</a:t>
            </a:r>
            <a:endParaRPr lang="en-US" sz="3200" dirty="0">
              <a:solidFill>
                <a:srgbClr val="94C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1" y="343985"/>
            <a:ext cx="8211207" cy="61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9130" y="-494447"/>
            <a:ext cx="3150870" cy="1866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94C600"/>
                </a:solidFill>
              </a:rPr>
              <a:t>Proposal C</a:t>
            </a:r>
            <a:endParaRPr lang="en-US" sz="3200" dirty="0">
              <a:solidFill>
                <a:srgbClr val="94C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86" y="344447"/>
            <a:ext cx="8241175" cy="61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50" y="341791"/>
            <a:ext cx="8233573" cy="61747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9130" y="-494447"/>
            <a:ext cx="3150870" cy="1866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94C600"/>
                </a:solidFill>
              </a:rPr>
              <a:t>Proposal D</a:t>
            </a:r>
            <a:endParaRPr lang="en-US" sz="3200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3036</TotalTime>
  <Words>305</Words>
  <Application>Microsoft Office PowerPoint</Application>
  <PresentationFormat>Custom</PresentationFormat>
  <Paragraphs>69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Voting Districts Formation </vt:lpstr>
      <vt:lpstr>VDF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Proposal A Data </vt:lpstr>
      <vt:lpstr>Proposal B Data </vt:lpstr>
      <vt:lpstr>Proposal C Data </vt:lpstr>
      <vt:lpstr>Proposal D Data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Yesenia Arias</dc:creator>
  <cp:lastModifiedBy>kmarshall</cp:lastModifiedBy>
  <cp:revision>103</cp:revision>
  <cp:lastPrinted>2015-04-14T23:13:11Z</cp:lastPrinted>
  <dcterms:created xsi:type="dcterms:W3CDTF">2014-11-10T23:57:32Z</dcterms:created>
  <dcterms:modified xsi:type="dcterms:W3CDTF">2015-04-17T22:33:21Z</dcterms:modified>
</cp:coreProperties>
</file>