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3"/>
  </p:notesMasterIdLst>
  <p:sldIdLst>
    <p:sldId id="256" r:id="rId2"/>
    <p:sldId id="283" r:id="rId3"/>
    <p:sldId id="257" r:id="rId4"/>
    <p:sldId id="284" r:id="rId5"/>
    <p:sldId id="285" r:id="rId6"/>
    <p:sldId id="295" r:id="rId7"/>
    <p:sldId id="262" r:id="rId8"/>
    <p:sldId id="265" r:id="rId9"/>
    <p:sldId id="267" r:id="rId10"/>
    <p:sldId id="281" r:id="rId11"/>
    <p:sldId id="280" r:id="rId12"/>
    <p:sldId id="282" r:id="rId13"/>
    <p:sldId id="286" r:id="rId14"/>
    <p:sldId id="287" r:id="rId15"/>
    <p:sldId id="288" r:id="rId16"/>
    <p:sldId id="289" r:id="rId17"/>
    <p:sldId id="290" r:id="rId18"/>
    <p:sldId id="291" r:id="rId19"/>
    <p:sldId id="292" r:id="rId20"/>
    <p:sldId id="294" r:id="rId21"/>
    <p:sldId id="293" r:id="rId2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911" autoAdjust="0"/>
  </p:normalViewPr>
  <p:slideViewPr>
    <p:cSldViewPr snapToGrid="0">
      <p:cViewPr>
        <p:scale>
          <a:sx n="80" d="100"/>
          <a:sy n="80" d="100"/>
        </p:scale>
        <p:origin x="-84" y="-54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7071"/>
          </a:xfrm>
          <a:prstGeom prst="rect">
            <a:avLst/>
          </a:prstGeom>
        </p:spPr>
        <p:txBody>
          <a:bodyPr vert="horz" lIns="93317" tIns="46659" rIns="93317" bIns="46659" rtlCol="0"/>
          <a:lstStyle>
            <a:lvl1pPr algn="r">
              <a:defRPr sz="1200"/>
            </a:lvl1pPr>
          </a:lstStyle>
          <a:p>
            <a:fld id="{2F6C8725-24C5-4D97-93EE-760DCE33B9EE}" type="datetimeFigureOut">
              <a:rPr lang="en-US" smtClean="0"/>
              <a:t>11/15/2014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7" tIns="46659" rIns="93317" bIns="46659" rtlCol="0" anchor="b"/>
          <a:lstStyle>
            <a:lvl1pPr algn="r">
              <a:defRPr sz="1200"/>
            </a:lvl1pPr>
          </a:lstStyle>
          <a:p>
            <a:fld id="{64DE15D5-72AB-4F4A-B276-15950E847568}" type="slidenum">
              <a:rPr lang="en-US" smtClean="0"/>
              <a:t>‹#›</a:t>
            </a:fld>
            <a:endParaRPr lang="en-US"/>
          </a:p>
        </p:txBody>
      </p:sp>
    </p:spTree>
    <p:extLst>
      <p:ext uri="{BB962C8B-B14F-4D97-AF65-F5344CB8AC3E}">
        <p14:creationId xmlns:p14="http://schemas.microsoft.com/office/powerpoint/2010/main" val="1371302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r>
              <a:rPr lang="en-US" baseline="0" dirty="0" smtClean="0"/>
              <a:t> and Team introductions</a:t>
            </a:r>
            <a:endParaRPr lang="en-US" dirty="0"/>
          </a:p>
        </p:txBody>
      </p:sp>
      <p:sp>
        <p:nvSpPr>
          <p:cNvPr id="4" name="Slide Number Placeholder 3"/>
          <p:cNvSpPr>
            <a:spLocks noGrp="1"/>
          </p:cNvSpPr>
          <p:nvPr>
            <p:ph type="sldNum" sz="quarter" idx="10"/>
          </p:nvPr>
        </p:nvSpPr>
        <p:spPr/>
        <p:txBody>
          <a:bodyPr/>
          <a:lstStyle/>
          <a:p>
            <a:fld id="{64DE15D5-72AB-4F4A-B276-15950E847568}" type="slidenum">
              <a:rPr lang="en-US" smtClean="0"/>
              <a:t>1</a:t>
            </a:fld>
            <a:endParaRPr lang="en-US"/>
          </a:p>
        </p:txBody>
      </p:sp>
    </p:spTree>
    <p:extLst>
      <p:ext uri="{BB962C8B-B14F-4D97-AF65-F5344CB8AC3E}">
        <p14:creationId xmlns:p14="http://schemas.microsoft.com/office/powerpoint/2010/main" val="1980759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2">
              <a:defRPr/>
            </a:pPr>
            <a:r>
              <a:rPr lang="en-US" dirty="0" smtClean="0"/>
              <a:t>Dave</a:t>
            </a:r>
          </a:p>
          <a:p>
            <a:endParaRPr lang="en-US" dirty="0"/>
          </a:p>
        </p:txBody>
      </p:sp>
      <p:sp>
        <p:nvSpPr>
          <p:cNvPr id="4" name="Slide Number Placeholder 3"/>
          <p:cNvSpPr>
            <a:spLocks noGrp="1"/>
          </p:cNvSpPr>
          <p:nvPr>
            <p:ph type="sldNum" sz="quarter" idx="10"/>
          </p:nvPr>
        </p:nvSpPr>
        <p:spPr/>
        <p:txBody>
          <a:bodyPr/>
          <a:lstStyle/>
          <a:p>
            <a:fld id="{64DE15D5-72AB-4F4A-B276-15950E847568}" type="slidenum">
              <a:rPr lang="en-US" smtClean="0"/>
              <a:t>11</a:t>
            </a:fld>
            <a:endParaRPr lang="en-US"/>
          </a:p>
        </p:txBody>
      </p:sp>
    </p:spTree>
    <p:extLst>
      <p:ext uri="{BB962C8B-B14F-4D97-AF65-F5344CB8AC3E}">
        <p14:creationId xmlns:p14="http://schemas.microsoft.com/office/powerpoint/2010/main" val="4201233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2">
              <a:defRPr/>
            </a:pPr>
            <a:r>
              <a:rPr lang="en-US" dirty="0" smtClean="0"/>
              <a:t>Dave</a:t>
            </a:r>
          </a:p>
          <a:p>
            <a:endParaRPr lang="en-US" dirty="0"/>
          </a:p>
        </p:txBody>
      </p:sp>
      <p:sp>
        <p:nvSpPr>
          <p:cNvPr id="4" name="Slide Number Placeholder 3"/>
          <p:cNvSpPr>
            <a:spLocks noGrp="1"/>
          </p:cNvSpPr>
          <p:nvPr>
            <p:ph type="sldNum" sz="quarter" idx="10"/>
          </p:nvPr>
        </p:nvSpPr>
        <p:spPr/>
        <p:txBody>
          <a:bodyPr/>
          <a:lstStyle/>
          <a:p>
            <a:fld id="{64DE15D5-72AB-4F4A-B276-15950E847568}" type="slidenum">
              <a:rPr lang="en-US" smtClean="0"/>
              <a:t>12</a:t>
            </a:fld>
            <a:endParaRPr lang="en-US"/>
          </a:p>
        </p:txBody>
      </p:sp>
    </p:spTree>
    <p:extLst>
      <p:ext uri="{BB962C8B-B14F-4D97-AF65-F5344CB8AC3E}">
        <p14:creationId xmlns:p14="http://schemas.microsoft.com/office/powerpoint/2010/main" val="4201233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2">
              <a:defRPr/>
            </a:pPr>
            <a:r>
              <a:rPr lang="en-US" dirty="0" smtClean="0"/>
              <a:t>Dave</a:t>
            </a:r>
          </a:p>
          <a:p>
            <a:endParaRPr lang="en-US" dirty="0"/>
          </a:p>
        </p:txBody>
      </p:sp>
      <p:sp>
        <p:nvSpPr>
          <p:cNvPr id="4" name="Slide Number Placeholder 3"/>
          <p:cNvSpPr>
            <a:spLocks noGrp="1"/>
          </p:cNvSpPr>
          <p:nvPr>
            <p:ph type="sldNum" sz="quarter" idx="10"/>
          </p:nvPr>
        </p:nvSpPr>
        <p:spPr/>
        <p:txBody>
          <a:bodyPr/>
          <a:lstStyle/>
          <a:p>
            <a:fld id="{64DE15D5-72AB-4F4A-B276-15950E847568}" type="slidenum">
              <a:rPr lang="en-US" smtClean="0"/>
              <a:t>13</a:t>
            </a:fld>
            <a:endParaRPr lang="en-US"/>
          </a:p>
        </p:txBody>
      </p:sp>
    </p:spTree>
    <p:extLst>
      <p:ext uri="{BB962C8B-B14F-4D97-AF65-F5344CB8AC3E}">
        <p14:creationId xmlns:p14="http://schemas.microsoft.com/office/powerpoint/2010/main" val="4201233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2">
              <a:defRPr/>
            </a:pPr>
            <a:r>
              <a:rPr lang="en-US" dirty="0" smtClean="0"/>
              <a:t>Dave</a:t>
            </a:r>
          </a:p>
          <a:p>
            <a:endParaRPr lang="en-US" dirty="0"/>
          </a:p>
        </p:txBody>
      </p:sp>
      <p:sp>
        <p:nvSpPr>
          <p:cNvPr id="4" name="Slide Number Placeholder 3"/>
          <p:cNvSpPr>
            <a:spLocks noGrp="1"/>
          </p:cNvSpPr>
          <p:nvPr>
            <p:ph type="sldNum" sz="quarter" idx="10"/>
          </p:nvPr>
        </p:nvSpPr>
        <p:spPr/>
        <p:txBody>
          <a:bodyPr/>
          <a:lstStyle/>
          <a:p>
            <a:fld id="{64DE15D5-72AB-4F4A-B276-15950E847568}" type="slidenum">
              <a:rPr lang="en-US" smtClean="0"/>
              <a:t>14</a:t>
            </a:fld>
            <a:endParaRPr lang="en-US"/>
          </a:p>
        </p:txBody>
      </p:sp>
    </p:spTree>
    <p:extLst>
      <p:ext uri="{BB962C8B-B14F-4D97-AF65-F5344CB8AC3E}">
        <p14:creationId xmlns:p14="http://schemas.microsoft.com/office/powerpoint/2010/main" val="4201233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2">
              <a:defRPr/>
            </a:pPr>
            <a:r>
              <a:rPr lang="en-US" dirty="0" smtClean="0"/>
              <a:t>Dave</a:t>
            </a:r>
          </a:p>
          <a:p>
            <a:endParaRPr lang="en-US" dirty="0"/>
          </a:p>
        </p:txBody>
      </p:sp>
      <p:sp>
        <p:nvSpPr>
          <p:cNvPr id="4" name="Slide Number Placeholder 3"/>
          <p:cNvSpPr>
            <a:spLocks noGrp="1"/>
          </p:cNvSpPr>
          <p:nvPr>
            <p:ph type="sldNum" sz="quarter" idx="10"/>
          </p:nvPr>
        </p:nvSpPr>
        <p:spPr/>
        <p:txBody>
          <a:bodyPr/>
          <a:lstStyle/>
          <a:p>
            <a:fld id="{64DE15D5-72AB-4F4A-B276-15950E847568}" type="slidenum">
              <a:rPr lang="en-US" smtClean="0"/>
              <a:t>15</a:t>
            </a:fld>
            <a:endParaRPr lang="en-US"/>
          </a:p>
        </p:txBody>
      </p:sp>
    </p:spTree>
    <p:extLst>
      <p:ext uri="{BB962C8B-B14F-4D97-AF65-F5344CB8AC3E}">
        <p14:creationId xmlns:p14="http://schemas.microsoft.com/office/powerpoint/2010/main" val="4201233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2">
              <a:defRPr/>
            </a:pPr>
            <a:r>
              <a:rPr lang="en-US" dirty="0" smtClean="0"/>
              <a:t>Dave</a:t>
            </a:r>
          </a:p>
          <a:p>
            <a:endParaRPr lang="en-US" dirty="0"/>
          </a:p>
        </p:txBody>
      </p:sp>
      <p:sp>
        <p:nvSpPr>
          <p:cNvPr id="4" name="Slide Number Placeholder 3"/>
          <p:cNvSpPr>
            <a:spLocks noGrp="1"/>
          </p:cNvSpPr>
          <p:nvPr>
            <p:ph type="sldNum" sz="quarter" idx="10"/>
          </p:nvPr>
        </p:nvSpPr>
        <p:spPr/>
        <p:txBody>
          <a:bodyPr/>
          <a:lstStyle/>
          <a:p>
            <a:fld id="{64DE15D5-72AB-4F4A-B276-15950E847568}" type="slidenum">
              <a:rPr lang="en-US" smtClean="0"/>
              <a:t>16</a:t>
            </a:fld>
            <a:endParaRPr lang="en-US"/>
          </a:p>
        </p:txBody>
      </p:sp>
    </p:spTree>
    <p:extLst>
      <p:ext uri="{BB962C8B-B14F-4D97-AF65-F5344CB8AC3E}">
        <p14:creationId xmlns:p14="http://schemas.microsoft.com/office/powerpoint/2010/main" val="4201233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2">
              <a:defRPr/>
            </a:pPr>
            <a:r>
              <a:rPr lang="en-US" dirty="0" smtClean="0"/>
              <a:t>Dave</a:t>
            </a:r>
          </a:p>
          <a:p>
            <a:endParaRPr lang="en-US" dirty="0"/>
          </a:p>
        </p:txBody>
      </p:sp>
      <p:sp>
        <p:nvSpPr>
          <p:cNvPr id="4" name="Slide Number Placeholder 3"/>
          <p:cNvSpPr>
            <a:spLocks noGrp="1"/>
          </p:cNvSpPr>
          <p:nvPr>
            <p:ph type="sldNum" sz="quarter" idx="10"/>
          </p:nvPr>
        </p:nvSpPr>
        <p:spPr/>
        <p:txBody>
          <a:bodyPr/>
          <a:lstStyle/>
          <a:p>
            <a:fld id="{64DE15D5-72AB-4F4A-B276-15950E847568}" type="slidenum">
              <a:rPr lang="en-US" smtClean="0"/>
              <a:t>17</a:t>
            </a:fld>
            <a:endParaRPr lang="en-US"/>
          </a:p>
        </p:txBody>
      </p:sp>
    </p:spTree>
    <p:extLst>
      <p:ext uri="{BB962C8B-B14F-4D97-AF65-F5344CB8AC3E}">
        <p14:creationId xmlns:p14="http://schemas.microsoft.com/office/powerpoint/2010/main" val="4201233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this slide at the wrap up phase, once the tables have provided their feedback</a:t>
            </a:r>
          </a:p>
          <a:p>
            <a:endParaRPr lang="en-US" dirty="0"/>
          </a:p>
        </p:txBody>
      </p:sp>
      <p:sp>
        <p:nvSpPr>
          <p:cNvPr id="4" name="Slide Number Placeholder 3"/>
          <p:cNvSpPr>
            <a:spLocks noGrp="1"/>
          </p:cNvSpPr>
          <p:nvPr>
            <p:ph type="sldNum" sz="quarter" idx="10"/>
          </p:nvPr>
        </p:nvSpPr>
        <p:spPr/>
        <p:txBody>
          <a:bodyPr/>
          <a:lstStyle/>
          <a:p>
            <a:fld id="{64DE15D5-72AB-4F4A-B276-15950E847568}" type="slidenum">
              <a:rPr lang="en-US" smtClean="0"/>
              <a:t>18</a:t>
            </a:fld>
            <a:endParaRPr lang="en-US"/>
          </a:p>
        </p:txBody>
      </p:sp>
    </p:spTree>
    <p:extLst>
      <p:ext uri="{BB962C8B-B14F-4D97-AF65-F5344CB8AC3E}">
        <p14:creationId xmlns:p14="http://schemas.microsoft.com/office/powerpoint/2010/main" val="3482173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2">
              <a:defRPr/>
            </a:pPr>
            <a:r>
              <a:rPr lang="en-US" dirty="0" smtClean="0"/>
              <a:t>Show this slide at the wrap up phase, once the tables have provided their feedback</a:t>
            </a:r>
          </a:p>
          <a:p>
            <a:pPr defTabSz="933172">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4DE15D5-72AB-4F4A-B276-15950E847568}" type="slidenum">
              <a:rPr lang="en-US" smtClean="0"/>
              <a:t>19</a:t>
            </a:fld>
            <a:endParaRPr lang="en-US"/>
          </a:p>
        </p:txBody>
      </p:sp>
    </p:spTree>
    <p:extLst>
      <p:ext uri="{BB962C8B-B14F-4D97-AF65-F5344CB8AC3E}">
        <p14:creationId xmlns:p14="http://schemas.microsoft.com/office/powerpoint/2010/main" val="3482173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Yesenia</a:t>
            </a:r>
          </a:p>
          <a:p>
            <a:r>
              <a:rPr lang="en-US" dirty="0" smtClean="0"/>
              <a:t>Now</a:t>
            </a:r>
            <a:r>
              <a:rPr lang="en-US" baseline="0" dirty="0" smtClean="0"/>
              <a:t> that Dave has described the data analytics and criteria to develop the districts, we would like to hear from you. </a:t>
            </a:r>
          </a:p>
          <a:p>
            <a:r>
              <a:rPr lang="en-US" baseline="0" dirty="0" smtClean="0"/>
              <a:t>During this group exercise we’re hoping to understand Whittier as you see it, we’re hoping to learn more about your perspectives regarding the following:</a:t>
            </a:r>
          </a:p>
          <a:p>
            <a:pPr marL="171707" indent="-171707">
              <a:buFontTx/>
              <a:buChar char="-"/>
            </a:pPr>
            <a:r>
              <a:rPr lang="en-US" baseline="0" dirty="0" smtClean="0"/>
              <a:t>What areas make a Community and Neighborhoods? </a:t>
            </a:r>
          </a:p>
          <a:p>
            <a:pPr marL="171707" indent="-171707">
              <a:buFontTx/>
              <a:buChar char="-"/>
            </a:pPr>
            <a:r>
              <a:rPr lang="en-US" baseline="0" dirty="0" smtClean="0"/>
              <a:t>What neighborhoods or communities should remain together based on common interests  </a:t>
            </a:r>
          </a:p>
          <a:p>
            <a:pPr marL="171707" indent="-171707">
              <a:buFontTx/>
              <a:buChar char="-"/>
            </a:pPr>
            <a:r>
              <a:rPr lang="en-US" baseline="0" dirty="0" smtClean="0"/>
              <a:t>What streets or major boulevards make sense to use as barriers</a:t>
            </a:r>
            <a:endParaRPr lang="en-US" dirty="0" smtClean="0"/>
          </a:p>
          <a:p>
            <a:endParaRPr lang="en-US" dirty="0"/>
          </a:p>
        </p:txBody>
      </p:sp>
      <p:sp>
        <p:nvSpPr>
          <p:cNvPr id="4" name="Slide Number Placeholder 3"/>
          <p:cNvSpPr>
            <a:spLocks noGrp="1"/>
          </p:cNvSpPr>
          <p:nvPr>
            <p:ph type="sldNum" sz="quarter" idx="10"/>
          </p:nvPr>
        </p:nvSpPr>
        <p:spPr/>
        <p:txBody>
          <a:bodyPr/>
          <a:lstStyle/>
          <a:p>
            <a:fld id="{64DE15D5-72AB-4F4A-B276-15950E847568}" type="slidenum">
              <a:rPr lang="en-US" smtClean="0"/>
              <a:t>20</a:t>
            </a:fld>
            <a:endParaRPr lang="en-US"/>
          </a:p>
        </p:txBody>
      </p:sp>
    </p:spTree>
    <p:extLst>
      <p:ext uri="{BB962C8B-B14F-4D97-AF65-F5344CB8AC3E}">
        <p14:creationId xmlns:p14="http://schemas.microsoft.com/office/powerpoint/2010/main" val="3482173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DE15D5-72AB-4F4A-B276-15950E847568}" type="slidenum">
              <a:rPr lang="en-US" smtClean="0"/>
              <a:t>2</a:t>
            </a:fld>
            <a:endParaRPr lang="en-US"/>
          </a:p>
        </p:txBody>
      </p:sp>
    </p:spTree>
    <p:extLst>
      <p:ext uri="{BB962C8B-B14F-4D97-AF65-F5344CB8AC3E}">
        <p14:creationId xmlns:p14="http://schemas.microsoft.com/office/powerpoint/2010/main" val="30559395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DE15D5-72AB-4F4A-B276-15950E847568}" type="slidenum">
              <a:rPr lang="en-US" smtClean="0"/>
              <a:t>21</a:t>
            </a:fld>
            <a:endParaRPr lang="en-US"/>
          </a:p>
        </p:txBody>
      </p:sp>
    </p:spTree>
    <p:extLst>
      <p:ext uri="{BB962C8B-B14F-4D97-AF65-F5344CB8AC3E}">
        <p14:creationId xmlns:p14="http://schemas.microsoft.com/office/powerpoint/2010/main" val="3482173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baseline="0" dirty="0" smtClean="0"/>
              <a:t>-   Current voting structure – explain how city council is voted by city wide voting structure and the mayor/mayor pro-tem rotation</a:t>
            </a:r>
          </a:p>
          <a:p>
            <a:pPr defTabSz="915772">
              <a:defRPr/>
            </a:pPr>
            <a:r>
              <a:rPr lang="en-US" baseline="0" dirty="0" smtClean="0"/>
              <a:t>-   With the </a:t>
            </a:r>
            <a:r>
              <a:rPr lang="en-US" dirty="0" smtClean="0"/>
              <a:t>Approval of Measure W in 2014 the voting</a:t>
            </a:r>
            <a:r>
              <a:rPr lang="en-US" baseline="0" dirty="0" smtClean="0"/>
              <a:t> structure is changed to allow council representatives to be voted by and from geographically defined areas.  The purpose of the geographic division is to ensure the elected representatives   are reflective of their constituents who live in the same district.  This </a:t>
            </a:r>
            <a:r>
              <a:rPr lang="en-US" dirty="0" smtClean="0"/>
              <a:t>changed the way the city leadership</a:t>
            </a:r>
            <a:r>
              <a:rPr lang="en-US" baseline="0" dirty="0" smtClean="0"/>
              <a:t> will be elected, starting in 2016 and thereafter</a:t>
            </a:r>
          </a:p>
          <a:p>
            <a:pPr marL="171707" indent="-171707">
              <a:buFontTx/>
              <a:buChar char="-"/>
            </a:pPr>
            <a:r>
              <a:rPr lang="en-US" baseline="0" dirty="0" smtClean="0"/>
              <a:t>The City Mayor will be elected by a city-wide vote for a two term </a:t>
            </a:r>
          </a:p>
          <a:p>
            <a:endParaRPr lang="en-US" dirty="0"/>
          </a:p>
        </p:txBody>
      </p:sp>
      <p:sp>
        <p:nvSpPr>
          <p:cNvPr id="4" name="Slide Number Placeholder 3"/>
          <p:cNvSpPr>
            <a:spLocks noGrp="1"/>
          </p:cNvSpPr>
          <p:nvPr>
            <p:ph type="sldNum" sz="quarter" idx="10"/>
          </p:nvPr>
        </p:nvSpPr>
        <p:spPr/>
        <p:txBody>
          <a:bodyPr/>
          <a:lstStyle/>
          <a:p>
            <a:fld id="{64DE15D5-72AB-4F4A-B276-15950E847568}" type="slidenum">
              <a:rPr lang="en-US" smtClean="0"/>
              <a:t>3</a:t>
            </a:fld>
            <a:endParaRPr lang="en-US"/>
          </a:p>
        </p:txBody>
      </p:sp>
    </p:spTree>
    <p:extLst>
      <p:ext uri="{BB962C8B-B14F-4D97-AF65-F5344CB8AC3E}">
        <p14:creationId xmlns:p14="http://schemas.microsoft.com/office/powerpoint/2010/main" val="3055939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baseline="0" dirty="0" smtClean="0"/>
              <a:t>A list of Guiding Principles has been developed to guide both the technical and community participation processes.  The guidelines that frame how the public will participate and outline a decision making structure  in the City’s effort to develop community supported voting districts.  You should have received a copy of the guiding principles, there is also a board in the back of the room, in the interest of time, I summarized them in this slide.  </a:t>
            </a:r>
            <a:endParaRPr lang="en-US" dirty="0" smtClean="0"/>
          </a:p>
          <a:p>
            <a:endParaRPr lang="en-US" dirty="0"/>
          </a:p>
        </p:txBody>
      </p:sp>
      <p:sp>
        <p:nvSpPr>
          <p:cNvPr id="4" name="Slide Number Placeholder 3"/>
          <p:cNvSpPr>
            <a:spLocks noGrp="1"/>
          </p:cNvSpPr>
          <p:nvPr>
            <p:ph type="sldNum" sz="quarter" idx="10"/>
          </p:nvPr>
        </p:nvSpPr>
        <p:spPr/>
        <p:txBody>
          <a:bodyPr/>
          <a:lstStyle/>
          <a:p>
            <a:fld id="{64DE15D5-72AB-4F4A-B276-15950E847568}" type="slidenum">
              <a:rPr lang="en-US" smtClean="0"/>
              <a:t>4</a:t>
            </a:fld>
            <a:endParaRPr lang="en-US"/>
          </a:p>
        </p:txBody>
      </p:sp>
    </p:spTree>
    <p:extLst>
      <p:ext uri="{BB962C8B-B14F-4D97-AF65-F5344CB8AC3E}">
        <p14:creationId xmlns:p14="http://schemas.microsoft.com/office/powerpoint/2010/main" val="3055939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Yesenia</a:t>
            </a:r>
          </a:p>
          <a:p>
            <a:r>
              <a:rPr lang="en-US" dirty="0" smtClean="0"/>
              <a:t>Technical process is focused on data analysis</a:t>
            </a:r>
          </a:p>
          <a:p>
            <a:r>
              <a:rPr lang="en-US" dirty="0" smtClean="0"/>
              <a:t>Community Participation</a:t>
            </a:r>
            <a:r>
              <a:rPr lang="en-US" baseline="0" dirty="0" smtClean="0"/>
              <a:t> is focused on the realities of Whittier that the data cannot show</a:t>
            </a:r>
          </a:p>
          <a:p>
            <a:endParaRPr lang="en-US" baseline="0" dirty="0" smtClean="0"/>
          </a:p>
          <a:p>
            <a:pPr marL="0" lvl="4" defTabSz="915772">
              <a:defRPr/>
            </a:pPr>
            <a:r>
              <a:rPr lang="en-US" baseline="0" dirty="0" smtClean="0"/>
              <a:t>Once the processes are complete; </a:t>
            </a:r>
            <a:r>
              <a:rPr lang="en-US" sz="2000" dirty="0"/>
              <a:t>Elections 2016, residents/candidates of specific districts who choose to run will provide direct representation of the unique population, issues and challenges facing that particular district, because of their understanding of the geographical area they represent.</a:t>
            </a:r>
          </a:p>
          <a:p>
            <a:endParaRPr lang="en-US" dirty="0"/>
          </a:p>
        </p:txBody>
      </p:sp>
      <p:sp>
        <p:nvSpPr>
          <p:cNvPr id="4" name="Slide Number Placeholder 3"/>
          <p:cNvSpPr>
            <a:spLocks noGrp="1"/>
          </p:cNvSpPr>
          <p:nvPr>
            <p:ph type="sldNum" sz="quarter" idx="10"/>
          </p:nvPr>
        </p:nvSpPr>
        <p:spPr/>
        <p:txBody>
          <a:bodyPr/>
          <a:lstStyle/>
          <a:p>
            <a:fld id="{64DE15D5-72AB-4F4A-B276-15950E847568}" type="slidenum">
              <a:rPr lang="en-US" smtClean="0"/>
              <a:t>5</a:t>
            </a:fld>
            <a:endParaRPr lang="en-US"/>
          </a:p>
        </p:txBody>
      </p:sp>
    </p:spTree>
    <p:extLst>
      <p:ext uri="{BB962C8B-B14F-4D97-AF65-F5344CB8AC3E}">
        <p14:creationId xmlns:p14="http://schemas.microsoft.com/office/powerpoint/2010/main" val="3055939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2">
              <a:defRPr/>
            </a:pPr>
            <a:r>
              <a:rPr lang="en-US" dirty="0" smtClean="0"/>
              <a:t>Dave</a:t>
            </a:r>
          </a:p>
          <a:p>
            <a:endParaRPr lang="en-US" dirty="0"/>
          </a:p>
        </p:txBody>
      </p:sp>
      <p:sp>
        <p:nvSpPr>
          <p:cNvPr id="4" name="Slide Number Placeholder 3"/>
          <p:cNvSpPr>
            <a:spLocks noGrp="1"/>
          </p:cNvSpPr>
          <p:nvPr>
            <p:ph type="sldNum" sz="quarter" idx="10"/>
          </p:nvPr>
        </p:nvSpPr>
        <p:spPr/>
        <p:txBody>
          <a:bodyPr/>
          <a:lstStyle/>
          <a:p>
            <a:fld id="{64DE15D5-72AB-4F4A-B276-15950E847568}" type="slidenum">
              <a:rPr lang="en-US" smtClean="0"/>
              <a:t>7</a:t>
            </a:fld>
            <a:endParaRPr lang="en-US"/>
          </a:p>
        </p:txBody>
      </p:sp>
    </p:spTree>
    <p:extLst>
      <p:ext uri="{BB962C8B-B14F-4D97-AF65-F5344CB8AC3E}">
        <p14:creationId xmlns:p14="http://schemas.microsoft.com/office/powerpoint/2010/main" val="868489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2">
              <a:defRPr/>
            </a:pPr>
            <a:r>
              <a:rPr lang="en-US" dirty="0" smtClean="0"/>
              <a:t>Dave</a:t>
            </a:r>
          </a:p>
          <a:p>
            <a:endParaRPr lang="en-US" dirty="0"/>
          </a:p>
        </p:txBody>
      </p:sp>
      <p:sp>
        <p:nvSpPr>
          <p:cNvPr id="4" name="Slide Number Placeholder 3"/>
          <p:cNvSpPr>
            <a:spLocks noGrp="1"/>
          </p:cNvSpPr>
          <p:nvPr>
            <p:ph type="sldNum" sz="quarter" idx="10"/>
          </p:nvPr>
        </p:nvSpPr>
        <p:spPr/>
        <p:txBody>
          <a:bodyPr/>
          <a:lstStyle/>
          <a:p>
            <a:fld id="{64DE15D5-72AB-4F4A-B276-15950E847568}" type="slidenum">
              <a:rPr lang="en-US" smtClean="0"/>
              <a:t>8</a:t>
            </a:fld>
            <a:endParaRPr lang="en-US"/>
          </a:p>
        </p:txBody>
      </p:sp>
    </p:spTree>
    <p:extLst>
      <p:ext uri="{BB962C8B-B14F-4D97-AF65-F5344CB8AC3E}">
        <p14:creationId xmlns:p14="http://schemas.microsoft.com/office/powerpoint/2010/main" val="3482173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2">
              <a:defRPr/>
            </a:pPr>
            <a:r>
              <a:rPr lang="en-US" dirty="0" smtClean="0"/>
              <a:t>Dave</a:t>
            </a:r>
          </a:p>
          <a:p>
            <a:endParaRPr lang="en-US" dirty="0"/>
          </a:p>
        </p:txBody>
      </p:sp>
      <p:sp>
        <p:nvSpPr>
          <p:cNvPr id="4" name="Slide Number Placeholder 3"/>
          <p:cNvSpPr>
            <a:spLocks noGrp="1"/>
          </p:cNvSpPr>
          <p:nvPr>
            <p:ph type="sldNum" sz="quarter" idx="10"/>
          </p:nvPr>
        </p:nvSpPr>
        <p:spPr/>
        <p:txBody>
          <a:bodyPr/>
          <a:lstStyle/>
          <a:p>
            <a:fld id="{64DE15D5-72AB-4F4A-B276-15950E847568}" type="slidenum">
              <a:rPr lang="en-US" smtClean="0"/>
              <a:t>9</a:t>
            </a:fld>
            <a:endParaRPr lang="en-US"/>
          </a:p>
        </p:txBody>
      </p:sp>
    </p:spTree>
    <p:extLst>
      <p:ext uri="{BB962C8B-B14F-4D97-AF65-F5344CB8AC3E}">
        <p14:creationId xmlns:p14="http://schemas.microsoft.com/office/powerpoint/2010/main" val="4201233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2">
              <a:defRPr/>
            </a:pPr>
            <a:r>
              <a:rPr lang="en-US" dirty="0" smtClean="0"/>
              <a:t>Dave</a:t>
            </a:r>
          </a:p>
          <a:p>
            <a:endParaRPr lang="en-US" dirty="0"/>
          </a:p>
        </p:txBody>
      </p:sp>
      <p:sp>
        <p:nvSpPr>
          <p:cNvPr id="4" name="Slide Number Placeholder 3"/>
          <p:cNvSpPr>
            <a:spLocks noGrp="1"/>
          </p:cNvSpPr>
          <p:nvPr>
            <p:ph type="sldNum" sz="quarter" idx="10"/>
          </p:nvPr>
        </p:nvSpPr>
        <p:spPr/>
        <p:txBody>
          <a:bodyPr/>
          <a:lstStyle/>
          <a:p>
            <a:fld id="{64DE15D5-72AB-4F4A-B276-15950E847568}" type="slidenum">
              <a:rPr lang="en-US" smtClean="0"/>
              <a:t>10</a:t>
            </a:fld>
            <a:endParaRPr lang="en-US"/>
          </a:p>
        </p:txBody>
      </p:sp>
    </p:spTree>
    <p:extLst>
      <p:ext uri="{BB962C8B-B14F-4D97-AF65-F5344CB8AC3E}">
        <p14:creationId xmlns:p14="http://schemas.microsoft.com/office/powerpoint/2010/main" val="42012335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509872" y="0"/>
            <a:ext cx="13243109"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198795" y="-21511"/>
            <a:ext cx="46736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311154" y="2708476"/>
            <a:ext cx="4417807"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6311154" y="4421081"/>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318325" y="1516829"/>
            <a:ext cx="2844800" cy="750981"/>
          </a:xfrm>
        </p:spPr>
        <p:txBody>
          <a:bodyPr anchor="b"/>
          <a:lstStyle>
            <a:lvl1pPr algn="l">
              <a:defRPr sz="2400"/>
            </a:lvl1pPr>
          </a:lstStyle>
          <a:p>
            <a:fld id="{B1276802-7848-485C-91E2-711826BF6F8E}" type="datetimeFigureOut">
              <a:rPr lang="en-US" smtClean="0"/>
              <a:t>11/15/2014</a:t>
            </a:fld>
            <a:endParaRPr lang="en-US"/>
          </a:p>
        </p:txBody>
      </p:sp>
      <p:sp>
        <p:nvSpPr>
          <p:cNvPr id="50" name="Rectangle 49"/>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7071360" y="5719967"/>
            <a:ext cx="3775456"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6198795" y="5719967"/>
            <a:ext cx="858221" cy="365125"/>
          </a:xfrm>
        </p:spPr>
        <p:txBody>
          <a:bodyPr/>
          <a:lstStyle>
            <a:lvl1pPr>
              <a:defRPr>
                <a:solidFill>
                  <a:schemeClr val="accent1"/>
                </a:solidFill>
              </a:defRPr>
            </a:lvl1pPr>
          </a:lstStyle>
          <a:p>
            <a:fld id="{69EFD848-14E5-47FF-AB2D-0B4D0A81031E}" type="slidenum">
              <a:rPr lang="en-US" smtClean="0"/>
              <a:t>‹#›</a:t>
            </a:fld>
            <a:endParaRPr lang="en-US"/>
          </a:p>
        </p:txBody>
      </p:sp>
      <p:sp>
        <p:nvSpPr>
          <p:cNvPr id="89" name="Rectangle 88"/>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Picture 71"/>
          <p:cNvPicPr>
            <a:picLocks noChangeAspect="1"/>
          </p:cNvPicPr>
          <p:nvPr userDrawn="1"/>
        </p:nvPicPr>
        <p:blipFill rotWithShape="1">
          <a:blip r:embed="rId2" cstate="print">
            <a:extLst>
              <a:ext uri="{28A0092B-C50C-407E-A947-70E740481C1C}">
                <a14:useLocalDpi xmlns:a14="http://schemas.microsoft.com/office/drawing/2010/main" val="0"/>
              </a:ext>
            </a:extLst>
          </a:blip>
          <a:srcRect l="6361" t="9126" r="7254" b="53437"/>
          <a:stretch/>
        </p:blipFill>
        <p:spPr>
          <a:xfrm>
            <a:off x="1097280" y="4226951"/>
            <a:ext cx="10058400" cy="140408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276802-7848-485C-91E2-711826BF6F8E}" type="datetimeFigureOut">
              <a:rPr lang="en-US" smtClean="0"/>
              <a:t>11/15/2014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FD848-14E5-47FF-AB2D-0B4D0A81031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1030147"/>
            <a:ext cx="1979271"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404395" y="1030147"/>
            <a:ext cx="7231605"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276802-7848-485C-91E2-711826BF6F8E}" type="datetimeFigureOut">
              <a:rPr lang="en-US" smtClean="0"/>
              <a:t>11/15/2014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FD848-14E5-47FF-AB2D-0B4D0A81031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1276802-7848-485C-91E2-711826BF6F8E}" type="datetimeFigureOut">
              <a:rPr lang="en-US" smtClean="0"/>
              <a:t>11/15/2014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FD848-14E5-47FF-AB2D-0B4D0A81031E}" type="slidenum">
              <a:rPr lang="en-US" smtClean="0"/>
              <a:t>‹#›</a:t>
            </a:fld>
            <a:endParaRPr lang="en-US" dirty="0"/>
          </a:p>
        </p:txBody>
      </p:sp>
      <p:sp>
        <p:nvSpPr>
          <p:cNvPr id="9" name="Title 1"/>
          <p:cNvSpPr>
            <a:spLocks noGrp="1"/>
          </p:cNvSpPr>
          <p:nvPr>
            <p:ph type="title" idx="4294967295" hasCustomPrompt="1"/>
          </p:nvPr>
        </p:nvSpPr>
        <p:spPr>
          <a:xfrm>
            <a:off x="1097280" y="286603"/>
            <a:ext cx="10058400" cy="1450757"/>
          </a:xfrm>
        </p:spPr>
        <p:txBody>
          <a:bodyPr/>
          <a:lstStyle>
            <a:lvl1pPr>
              <a:defRPr/>
            </a:lvl1pPr>
          </a:lstStyle>
          <a:p>
            <a:r>
              <a:rPr lang="en-US" dirty="0" smtClean="0"/>
              <a:t>Add Title</a:t>
            </a:r>
            <a:endParaRPr lang="en-US" dirty="0"/>
          </a:p>
        </p:txBody>
      </p:sp>
    </p:spTree>
    <p:extLst>
      <p:ext uri="{BB962C8B-B14F-4D97-AF65-F5344CB8AC3E}">
        <p14:creationId xmlns:p14="http://schemas.microsoft.com/office/powerpoint/2010/main" val="39981976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276802-7848-485C-91E2-711826BF6F8E}" type="datetimeFigureOut">
              <a:rPr lang="en-US" smtClean="0"/>
              <a:t>11/15/2014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FD848-14E5-47FF-AB2D-0B4D0A81031E}"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8194" y="2900830"/>
            <a:ext cx="8849957"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678194" y="4267201"/>
            <a:ext cx="8849956"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276802-7848-485C-91E2-711826BF6F8E}" type="datetimeFigureOut">
              <a:rPr lang="en-US" smtClean="0"/>
              <a:t>11/15/2014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FD848-14E5-47FF-AB2D-0B4D0A81031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1276802-7848-485C-91E2-711826BF6F8E}" type="datetimeFigureOut">
              <a:rPr lang="en-US" smtClean="0"/>
              <a:t>11/15/2014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FD848-14E5-47FF-AB2D-0B4D0A81031E}" type="slidenum">
              <a:rPr lang="en-US" smtClean="0"/>
              <a:t>‹#›</a:t>
            </a:fld>
            <a:endParaRPr lang="en-US"/>
          </a:p>
        </p:txBody>
      </p:sp>
      <p:sp>
        <p:nvSpPr>
          <p:cNvPr id="9" name="Content Placeholder 8"/>
          <p:cNvSpPr>
            <a:spLocks noGrp="1"/>
          </p:cNvSpPr>
          <p:nvPr>
            <p:ph sz="quarter" idx="13"/>
          </p:nvPr>
        </p:nvSpPr>
        <p:spPr>
          <a:xfrm>
            <a:off x="1389888" y="2313432"/>
            <a:ext cx="4559808"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82815" y="2316009"/>
            <a:ext cx="407619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88961"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82450" y="2316010"/>
            <a:ext cx="4074289"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36"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276802-7848-485C-91E2-711826BF6F8E}" type="datetimeFigureOut">
              <a:rPr lang="en-US" smtClean="0"/>
              <a:t>11/15/2014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EFD848-14E5-47FF-AB2D-0B4D0A81031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276802-7848-485C-91E2-711826BF6F8E}" type="datetimeFigureOut">
              <a:rPr lang="en-US" smtClean="0"/>
              <a:t>11/15/2014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EFD848-14E5-47FF-AB2D-0B4D0A81031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276802-7848-485C-91E2-711826BF6F8E}" type="datetimeFigureOut">
              <a:rPr lang="en-US" smtClean="0"/>
              <a:t>11/15/2014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EFD848-14E5-47FF-AB2D-0B4D0A81031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1276802-7848-485C-91E2-711826BF6F8E}" type="datetimeFigureOut">
              <a:rPr lang="en-US" smtClean="0"/>
              <a:t>11/15/2014</a:t>
            </a:fld>
            <a:endParaRPr lang="en-US"/>
          </a:p>
        </p:txBody>
      </p:sp>
      <p:sp>
        <p:nvSpPr>
          <p:cNvPr id="7" name="Slide Number Placeholder 6"/>
          <p:cNvSpPr>
            <a:spLocks noGrp="1"/>
          </p:cNvSpPr>
          <p:nvPr>
            <p:ph type="sldNum" sz="quarter" idx="12"/>
          </p:nvPr>
        </p:nvSpPr>
        <p:spPr/>
        <p:txBody>
          <a:bodyPr/>
          <a:lstStyle/>
          <a:p>
            <a:fld id="{69EFD848-14E5-47FF-AB2D-0B4D0A81031E}" type="slidenum">
              <a:rPr lang="en-US" smtClean="0"/>
              <a:t>‹#›</a:t>
            </a:fld>
            <a:endParaRPr lang="en-US"/>
          </a:p>
        </p:txBody>
      </p:sp>
      <p:sp>
        <p:nvSpPr>
          <p:cNvPr id="58" name="Rectangle 57"/>
          <p:cNvSpPr/>
          <p:nvPr/>
        </p:nvSpPr>
        <p:spPr>
          <a:xfrm>
            <a:off x="1207429" y="601884"/>
            <a:ext cx="4749676"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7859" y="856527"/>
            <a:ext cx="4120587"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a:p>
        </p:txBody>
      </p:sp>
      <p:sp>
        <p:nvSpPr>
          <p:cNvPr id="2" name="Title 1"/>
          <p:cNvSpPr>
            <a:spLocks noGrp="1"/>
          </p:cNvSpPr>
          <p:nvPr>
            <p:ph type="title"/>
          </p:nvPr>
        </p:nvSpPr>
        <p:spPr>
          <a:xfrm>
            <a:off x="6319777" y="2657435"/>
            <a:ext cx="4406096"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6315456" y="4136994"/>
            <a:ext cx="4398379"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1207429" y="601884"/>
            <a:ext cx="4749676"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12565" y="2660904"/>
            <a:ext cx="4401312"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340278" y="693795"/>
            <a:ext cx="4479497"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312841" y="4133089"/>
            <a:ext cx="4400764"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276802-7848-485C-91E2-711826BF6F8E}" type="datetimeFigureOut">
              <a:rPr lang="en-US" smtClean="0"/>
              <a:t>11/15/2014</a:t>
            </a:fld>
            <a:endParaRPr lang="en-US"/>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69EFD848-14E5-47FF-AB2D-0B4D0A81031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406400" y="0"/>
            <a:ext cx="13243109"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609600" y="333488"/>
            <a:ext cx="109728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081656" y="-21511"/>
            <a:ext cx="4905488"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391320" y="1027664"/>
            <a:ext cx="9366325"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91323" y="2323652"/>
            <a:ext cx="9036423"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96517" y="224493"/>
            <a:ext cx="2844800" cy="365125"/>
          </a:xfrm>
          <a:prstGeom prst="rect">
            <a:avLst/>
          </a:prstGeom>
        </p:spPr>
        <p:txBody>
          <a:bodyPr vert="horz" lIns="91440" tIns="45720" rIns="91440" bIns="45720" rtlCol="0" anchor="ctr"/>
          <a:lstStyle>
            <a:lvl1pPr algn="r">
              <a:defRPr sz="1200">
                <a:solidFill>
                  <a:srgbClr val="FEFEFE"/>
                </a:solidFill>
              </a:defRPr>
            </a:lvl1pPr>
          </a:lstStyle>
          <a:p>
            <a:fld id="{B1276802-7848-485C-91E2-711826BF6F8E}" type="datetimeFigureOut">
              <a:rPr lang="en-US" smtClean="0"/>
              <a:t>11/15/2014</a:t>
            </a:fld>
            <a:endParaRPr lang="en-US"/>
          </a:p>
        </p:txBody>
      </p:sp>
      <p:sp>
        <p:nvSpPr>
          <p:cNvPr id="5" name="Footer Placeholder 4"/>
          <p:cNvSpPr>
            <a:spLocks noGrp="1"/>
          </p:cNvSpPr>
          <p:nvPr>
            <p:ph type="ftr" sz="quarter" idx="3"/>
          </p:nvPr>
        </p:nvSpPr>
        <p:spPr>
          <a:xfrm>
            <a:off x="6188597" y="5852161"/>
            <a:ext cx="4669536"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6198795" y="224492"/>
            <a:ext cx="1776208" cy="365125"/>
          </a:xfrm>
          <a:prstGeom prst="rect">
            <a:avLst/>
          </a:prstGeom>
        </p:spPr>
        <p:txBody>
          <a:bodyPr vert="horz" lIns="91440" tIns="45720" rIns="91440" bIns="45720" rtlCol="0" anchor="ctr"/>
          <a:lstStyle>
            <a:lvl1pPr algn="l">
              <a:defRPr sz="1200">
                <a:solidFill>
                  <a:srgbClr val="FEFEFE"/>
                </a:solidFill>
              </a:defRPr>
            </a:lvl1pPr>
          </a:lstStyle>
          <a:p>
            <a:fld id="{69EFD848-14E5-47FF-AB2D-0B4D0A81031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662" r:id="rId12"/>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cityofwhittier.org/v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mailto:districts@cityofwhittier.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cityofwhittier.org/v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mailto:districts@cityofwhittier.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75027" y="2238576"/>
            <a:ext cx="4417807" cy="1702160"/>
          </a:xfrm>
        </p:spPr>
        <p:txBody>
          <a:bodyPr>
            <a:normAutofit fontScale="90000"/>
          </a:bodyPr>
          <a:lstStyle/>
          <a:p>
            <a:r>
              <a:rPr lang="en-US" dirty="0" smtClean="0">
                <a:solidFill>
                  <a:schemeClr val="tx1"/>
                </a:solidFill>
              </a:rPr>
              <a:t>Voting Districts Formation</a:t>
            </a:r>
            <a:r>
              <a:rPr lang="en-US" dirty="0" smtClean="0"/>
              <a:t/>
            </a:r>
            <a:br>
              <a:rPr lang="en-US" dirty="0" smtClean="0"/>
            </a:br>
            <a:endParaRPr lang="en-US" dirty="0"/>
          </a:p>
        </p:txBody>
      </p:sp>
      <p:sp>
        <p:nvSpPr>
          <p:cNvPr id="3" name="Subtitle 2"/>
          <p:cNvSpPr>
            <a:spLocks noGrp="1"/>
          </p:cNvSpPr>
          <p:nvPr>
            <p:ph type="subTitle" idx="1"/>
          </p:nvPr>
        </p:nvSpPr>
        <p:spPr>
          <a:xfrm>
            <a:off x="1269255" y="4416700"/>
            <a:ext cx="2883645" cy="861420"/>
          </a:xfrm>
        </p:spPr>
        <p:txBody>
          <a:bodyPr>
            <a:noAutofit/>
          </a:bodyPr>
          <a:lstStyle/>
          <a:p>
            <a:pPr algn="ctr"/>
            <a:r>
              <a:rPr lang="en-US" sz="1400" b="1" dirty="0"/>
              <a:t>Saturday, November 15, 2014</a:t>
            </a:r>
          </a:p>
          <a:p>
            <a:pPr algn="ctr"/>
            <a:r>
              <a:rPr lang="en-US" sz="1400" dirty="0"/>
              <a:t>9:00 a.m. to 11:00 a.m.</a:t>
            </a:r>
          </a:p>
          <a:p>
            <a:pPr algn="ctr"/>
            <a:r>
              <a:rPr lang="en-US" sz="1400" dirty="0"/>
              <a:t>Uptown Senior Center</a:t>
            </a:r>
          </a:p>
          <a:p>
            <a:pPr algn="ctr"/>
            <a:r>
              <a:rPr lang="en-US" sz="1400" dirty="0"/>
              <a:t>13225 Walnut Street</a:t>
            </a:r>
            <a:endParaRPr lang="en-US" sz="1400" i="1" dirty="0">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5361" y="209692"/>
            <a:ext cx="10058400" cy="1875472"/>
          </a:xfrm>
          <a:prstGeom prst="rect">
            <a:avLst/>
          </a:prstGeom>
        </p:spPr>
      </p:pic>
      <p:sp>
        <p:nvSpPr>
          <p:cNvPr id="6" name="Subtitle 2"/>
          <p:cNvSpPr txBox="1">
            <a:spLocks/>
          </p:cNvSpPr>
          <p:nvPr/>
        </p:nvSpPr>
        <p:spPr>
          <a:xfrm>
            <a:off x="4710955" y="4416700"/>
            <a:ext cx="3048745" cy="861420"/>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algn="ctr"/>
            <a:r>
              <a:rPr lang="en-US" sz="1400" b="1" dirty="0"/>
              <a:t>Wednesday, November 19, 2014</a:t>
            </a:r>
          </a:p>
          <a:p>
            <a:pPr algn="ctr"/>
            <a:r>
              <a:rPr lang="en-US" sz="1400" dirty="0"/>
              <a:t>6:30 p.m. to 8:30 p.m.</a:t>
            </a:r>
          </a:p>
          <a:p>
            <a:pPr algn="ctr"/>
            <a:r>
              <a:rPr lang="en-US" sz="1400" dirty="0"/>
              <a:t>Palm Park</a:t>
            </a:r>
          </a:p>
          <a:p>
            <a:pPr algn="ctr"/>
            <a:r>
              <a:rPr lang="en-US" sz="1400" dirty="0"/>
              <a:t>5703 Palm Avenue</a:t>
            </a:r>
            <a:endParaRPr lang="en-US" sz="1400" i="1" dirty="0">
              <a:solidFill>
                <a:schemeClr val="tx1"/>
              </a:solidFill>
            </a:endParaRPr>
          </a:p>
        </p:txBody>
      </p:sp>
      <p:sp>
        <p:nvSpPr>
          <p:cNvPr id="7" name="Subtitle 2"/>
          <p:cNvSpPr txBox="1">
            <a:spLocks/>
          </p:cNvSpPr>
          <p:nvPr/>
        </p:nvSpPr>
        <p:spPr>
          <a:xfrm>
            <a:off x="8127255" y="4416700"/>
            <a:ext cx="2896345" cy="861420"/>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algn="ctr"/>
            <a:r>
              <a:rPr lang="en-US" sz="1400" b="1" dirty="0"/>
              <a:t>Thursday, November 20, 2014</a:t>
            </a:r>
          </a:p>
          <a:p>
            <a:pPr algn="ctr"/>
            <a:r>
              <a:rPr lang="en-US" sz="1400" dirty="0"/>
              <a:t>6:30 p.m. to 8:30 p.m.</a:t>
            </a:r>
          </a:p>
          <a:p>
            <a:pPr algn="ctr"/>
            <a:r>
              <a:rPr lang="en-US" sz="1400" dirty="0"/>
              <a:t>Parnell Park</a:t>
            </a:r>
          </a:p>
          <a:p>
            <a:pPr algn="ctr"/>
            <a:r>
              <a:rPr lang="en-US" sz="1400" dirty="0"/>
              <a:t>15390 Lambert Road</a:t>
            </a:r>
            <a:endParaRPr lang="en-US" sz="1400" i="1" dirty="0">
              <a:solidFill>
                <a:schemeClr val="tx1"/>
              </a:solidFill>
            </a:endParaRPr>
          </a:p>
        </p:txBody>
      </p:sp>
      <p:sp>
        <p:nvSpPr>
          <p:cNvPr id="8" name="Title 1"/>
          <p:cNvSpPr txBox="1">
            <a:spLocks/>
          </p:cNvSpPr>
          <p:nvPr/>
        </p:nvSpPr>
        <p:spPr>
          <a:xfrm>
            <a:off x="6375027" y="2437500"/>
            <a:ext cx="4417807" cy="1702160"/>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solidFill>
                  <a:schemeClr val="tx1"/>
                </a:solidFill>
              </a:rPr>
              <a:t>Welcome</a:t>
            </a:r>
            <a:endParaRPr lang="en-US" b="1" dirty="0"/>
          </a:p>
        </p:txBody>
      </p:sp>
    </p:spTree>
    <p:extLst>
      <p:ext uri="{BB962C8B-B14F-4D97-AF65-F5344CB8AC3E}">
        <p14:creationId xmlns:p14="http://schemas.microsoft.com/office/powerpoint/2010/main" val="3933370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7280" y="1048603"/>
            <a:ext cx="3385820" cy="1450757"/>
          </a:xfrm>
        </p:spPr>
        <p:txBody>
          <a:bodyPr>
            <a:normAutofit fontScale="90000"/>
          </a:bodyPr>
          <a:lstStyle/>
          <a:p>
            <a:r>
              <a:rPr lang="en-US" dirty="0" smtClean="0"/>
              <a:t>Median Household Income</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248924" y="800100"/>
            <a:ext cx="7154637" cy="552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4024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7280" y="286603"/>
            <a:ext cx="10058400" cy="1450757"/>
          </a:xfrm>
        </p:spPr>
        <p:txBody>
          <a:bodyPr/>
          <a:lstStyle/>
          <a:p>
            <a:r>
              <a:rPr lang="en-US" dirty="0" smtClean="0"/>
              <a:t>Turnout</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458739" y="690325"/>
            <a:ext cx="7033722" cy="5434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8418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7280" y="286603"/>
            <a:ext cx="10058400" cy="1450757"/>
          </a:xfrm>
        </p:spPr>
        <p:txBody>
          <a:bodyPr/>
          <a:lstStyle/>
          <a:p>
            <a:r>
              <a:rPr lang="en-US" dirty="0" smtClean="0"/>
              <a:t>Sample Plan Spectrum</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255879201"/>
              </p:ext>
            </p:extLst>
          </p:nvPr>
        </p:nvGraphicFramePr>
        <p:xfrm>
          <a:off x="910105" y="4047536"/>
          <a:ext cx="10395635" cy="1700122"/>
        </p:xfrm>
        <a:graphic>
          <a:graphicData uri="http://schemas.openxmlformats.org/drawingml/2006/table">
            <a:tbl>
              <a:tblPr firstRow="1" bandRow="1">
                <a:tableStyleId>{5C22544A-7EE6-4342-B048-85BDC9FD1C3A}</a:tableStyleId>
              </a:tblPr>
              <a:tblGrid>
                <a:gridCol w="2079127"/>
                <a:gridCol w="2079127"/>
                <a:gridCol w="2079127"/>
                <a:gridCol w="2079127"/>
                <a:gridCol w="2079127"/>
              </a:tblGrid>
              <a:tr h="1700122">
                <a:tc>
                  <a:txBody>
                    <a:bodyPr/>
                    <a:lstStyle/>
                    <a:p>
                      <a:pPr algn="ctr"/>
                      <a:r>
                        <a:rPr lang="en-US" sz="3100" dirty="0" smtClean="0">
                          <a:solidFill>
                            <a:schemeClr val="bg1"/>
                          </a:solidFill>
                        </a:rPr>
                        <a:t>Green</a:t>
                      </a:r>
                    </a:p>
                    <a:p>
                      <a:pPr algn="ctr"/>
                      <a:r>
                        <a:rPr lang="en-US" sz="3100" dirty="0" smtClean="0">
                          <a:solidFill>
                            <a:schemeClr val="bg1"/>
                          </a:solidFill>
                        </a:rPr>
                        <a:t>Map</a:t>
                      </a:r>
                      <a:endParaRPr lang="en-US" sz="3100" dirty="0">
                        <a:solidFill>
                          <a:schemeClr val="bg1"/>
                        </a:solidFill>
                      </a:endParaRPr>
                    </a:p>
                  </a:txBody>
                  <a:tcPr marL="116950" marR="116950" marT="58476" marB="58476" anchor="ctr">
                    <a:solidFill>
                      <a:srgbClr val="33CC33"/>
                    </a:solidFill>
                  </a:tcPr>
                </a:tc>
                <a:tc>
                  <a:txBody>
                    <a:bodyPr/>
                    <a:lstStyle/>
                    <a:p>
                      <a:pPr algn="ctr"/>
                      <a:r>
                        <a:rPr lang="en-US" sz="3100" dirty="0" smtClean="0"/>
                        <a:t>Orange</a:t>
                      </a:r>
                    </a:p>
                    <a:p>
                      <a:pPr algn="ctr"/>
                      <a:r>
                        <a:rPr lang="en-US" sz="3100" dirty="0" smtClean="0"/>
                        <a:t>Map</a:t>
                      </a:r>
                      <a:endParaRPr lang="en-US" sz="3100" dirty="0"/>
                    </a:p>
                  </a:txBody>
                  <a:tcPr marL="116950" marR="116950" marT="58476" marB="58476" anchor="ctr">
                    <a:solidFill>
                      <a:srgbClr val="FF9900"/>
                    </a:solidFill>
                  </a:tcPr>
                </a:tc>
                <a:tc>
                  <a:txBody>
                    <a:bodyPr/>
                    <a:lstStyle/>
                    <a:p>
                      <a:pPr algn="ctr"/>
                      <a:r>
                        <a:rPr lang="en-US" sz="3100" dirty="0" smtClean="0"/>
                        <a:t>Red</a:t>
                      </a:r>
                    </a:p>
                    <a:p>
                      <a:pPr algn="ctr"/>
                      <a:r>
                        <a:rPr lang="en-US" sz="3100" dirty="0" smtClean="0"/>
                        <a:t>Map</a:t>
                      </a:r>
                      <a:endParaRPr lang="en-US" sz="3100" dirty="0"/>
                    </a:p>
                  </a:txBody>
                  <a:tcPr marL="116950" marR="116950" marT="58476" marB="58476" anchor="ctr">
                    <a:solidFill>
                      <a:srgbClr val="FF0000"/>
                    </a:solidFill>
                  </a:tcPr>
                </a:tc>
                <a:tc>
                  <a:txBody>
                    <a:bodyPr/>
                    <a:lstStyle/>
                    <a:p>
                      <a:pPr algn="ctr"/>
                      <a:r>
                        <a:rPr lang="en-US" sz="3100" dirty="0" smtClean="0"/>
                        <a:t>Purple</a:t>
                      </a:r>
                    </a:p>
                    <a:p>
                      <a:pPr algn="ctr"/>
                      <a:r>
                        <a:rPr lang="en-US" sz="3100" dirty="0" smtClean="0"/>
                        <a:t>Map</a:t>
                      </a:r>
                      <a:endParaRPr lang="en-US" sz="3100" dirty="0"/>
                    </a:p>
                  </a:txBody>
                  <a:tcPr marL="116950" marR="116950" marT="58476" marB="58476" anchor="ctr">
                    <a:solidFill>
                      <a:srgbClr val="CC00FF"/>
                    </a:solidFill>
                  </a:tcPr>
                </a:tc>
                <a:tc>
                  <a:txBody>
                    <a:bodyPr/>
                    <a:lstStyle/>
                    <a:p>
                      <a:pPr algn="ctr"/>
                      <a:r>
                        <a:rPr lang="en-US" sz="3100" dirty="0" smtClean="0"/>
                        <a:t>Blue </a:t>
                      </a:r>
                    </a:p>
                    <a:p>
                      <a:pPr algn="ctr"/>
                      <a:r>
                        <a:rPr lang="en-US" sz="3100" dirty="0" smtClean="0"/>
                        <a:t>Map</a:t>
                      </a:r>
                      <a:endParaRPr lang="en-US" sz="3100" dirty="0"/>
                    </a:p>
                  </a:txBody>
                  <a:tcPr marL="116950" marR="116950" marT="58476" marB="58476" anchor="ctr">
                    <a:solidFill>
                      <a:srgbClr val="0066FF"/>
                    </a:solidFill>
                  </a:tcPr>
                </a:tc>
              </a:tr>
            </a:tbl>
          </a:graphicData>
        </a:graphic>
      </p:graphicFrame>
      <p:sp>
        <p:nvSpPr>
          <p:cNvPr id="8" name="Left-Right Arrow 7"/>
          <p:cNvSpPr/>
          <p:nvPr/>
        </p:nvSpPr>
        <p:spPr>
          <a:xfrm>
            <a:off x="914399" y="2680822"/>
            <a:ext cx="10327173" cy="1126242"/>
          </a:xfrm>
          <a:prstGeom prst="leftRightArrow">
            <a:avLst/>
          </a:prstGeom>
          <a:gradFill>
            <a:gsLst>
              <a:gs pos="0">
                <a:srgbClr val="33CC33"/>
              </a:gs>
              <a:gs pos="100000">
                <a:srgbClr val="0066FF"/>
              </a:gs>
              <a:gs pos="54000">
                <a:srgbClr val="FF0000"/>
              </a:gs>
              <a:gs pos="100000">
                <a:schemeClr val="accent1">
                  <a:lumMod val="30000"/>
                  <a:lumOff val="70000"/>
                </a:schemeClr>
              </a:gs>
            </a:gsLst>
            <a:lin ang="0" scaled="1"/>
          </a:gra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TextBox 8"/>
          <p:cNvSpPr txBox="1"/>
          <p:nvPr/>
        </p:nvSpPr>
        <p:spPr>
          <a:xfrm>
            <a:off x="1150761" y="3008912"/>
            <a:ext cx="2747619" cy="461665"/>
          </a:xfrm>
          <a:prstGeom prst="rect">
            <a:avLst/>
          </a:prstGeom>
          <a:noFill/>
        </p:spPr>
        <p:txBody>
          <a:bodyPr wrap="square" rtlCol="0">
            <a:spAutoFit/>
          </a:bodyPr>
          <a:lstStyle/>
          <a:p>
            <a:r>
              <a:rPr lang="en-US" sz="2400" b="1" dirty="0" smtClean="0">
                <a:solidFill>
                  <a:schemeClr val="bg1"/>
                </a:solidFill>
              </a:rPr>
              <a:t>Socioeconomic</a:t>
            </a:r>
            <a:endParaRPr lang="en-US" sz="2400" b="1" dirty="0">
              <a:solidFill>
                <a:schemeClr val="bg1"/>
              </a:solidFill>
            </a:endParaRPr>
          </a:p>
        </p:txBody>
      </p:sp>
      <p:sp>
        <p:nvSpPr>
          <p:cNvPr id="10" name="TextBox 9"/>
          <p:cNvSpPr txBox="1"/>
          <p:nvPr/>
        </p:nvSpPr>
        <p:spPr>
          <a:xfrm>
            <a:off x="9067267" y="3008913"/>
            <a:ext cx="2747619" cy="461665"/>
          </a:xfrm>
          <a:prstGeom prst="rect">
            <a:avLst/>
          </a:prstGeom>
          <a:noFill/>
        </p:spPr>
        <p:txBody>
          <a:bodyPr wrap="square" rtlCol="0">
            <a:spAutoFit/>
          </a:bodyPr>
          <a:lstStyle/>
          <a:p>
            <a:r>
              <a:rPr lang="en-US" sz="2400" b="1" dirty="0" smtClean="0">
                <a:solidFill>
                  <a:schemeClr val="bg1"/>
                </a:solidFill>
              </a:rPr>
              <a:t>Geographic</a:t>
            </a:r>
            <a:endParaRPr lang="en-US" sz="2400" b="1" dirty="0">
              <a:solidFill>
                <a:schemeClr val="bg1"/>
              </a:solidFill>
            </a:endParaRPr>
          </a:p>
        </p:txBody>
      </p:sp>
    </p:spTree>
    <p:extLst>
      <p:ext uri="{BB962C8B-B14F-4D97-AF65-F5344CB8AC3E}">
        <p14:creationId xmlns:p14="http://schemas.microsoft.com/office/powerpoint/2010/main" val="11349325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7280" y="286603"/>
            <a:ext cx="10058400" cy="1450757"/>
          </a:xfrm>
        </p:spPr>
        <p:txBody>
          <a:bodyPr/>
          <a:lstStyle/>
          <a:p>
            <a:r>
              <a:rPr lang="en-US" dirty="0" smtClean="0"/>
              <a:t>Blue Sample</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787900" y="966429"/>
            <a:ext cx="6731000" cy="5200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3741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7280" y="286603"/>
            <a:ext cx="10058400" cy="1450757"/>
          </a:xfrm>
        </p:spPr>
        <p:txBody>
          <a:bodyPr/>
          <a:lstStyle/>
          <a:p>
            <a:r>
              <a:rPr lang="en-US" dirty="0" smtClean="0"/>
              <a:t>Purple Sample</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787900" y="966429"/>
            <a:ext cx="6731000" cy="5200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0280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7280" y="286603"/>
            <a:ext cx="10058400" cy="1450757"/>
          </a:xfrm>
        </p:spPr>
        <p:txBody>
          <a:bodyPr/>
          <a:lstStyle/>
          <a:p>
            <a:r>
              <a:rPr lang="en-US" dirty="0" smtClean="0"/>
              <a:t>Red Sample</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787900" y="966429"/>
            <a:ext cx="6730999" cy="5200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6347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87400" y="286603"/>
            <a:ext cx="10368280" cy="1450757"/>
          </a:xfrm>
        </p:spPr>
        <p:txBody>
          <a:bodyPr/>
          <a:lstStyle/>
          <a:p>
            <a:r>
              <a:rPr lang="en-US" dirty="0" smtClean="0"/>
              <a:t>Orange Sample</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787900" y="966429"/>
            <a:ext cx="6730999" cy="520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4486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7280" y="286603"/>
            <a:ext cx="10058400" cy="1450757"/>
          </a:xfrm>
        </p:spPr>
        <p:txBody>
          <a:bodyPr/>
          <a:lstStyle/>
          <a:p>
            <a:r>
              <a:rPr lang="en-US" dirty="0" smtClean="0"/>
              <a:t>Green Sample</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787901" y="966429"/>
            <a:ext cx="6730997" cy="520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0318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7280" y="286603"/>
            <a:ext cx="8952573" cy="1450757"/>
          </a:xfrm>
        </p:spPr>
        <p:txBody>
          <a:bodyPr/>
          <a:lstStyle/>
          <a:p>
            <a:r>
              <a:rPr lang="en-US" dirty="0"/>
              <a:t>What Happens Next</a:t>
            </a:r>
          </a:p>
        </p:txBody>
      </p:sp>
      <p:sp>
        <p:nvSpPr>
          <p:cNvPr id="4" name="Content Placeholder 1"/>
          <p:cNvSpPr>
            <a:spLocks noGrp="1"/>
          </p:cNvSpPr>
          <p:nvPr>
            <p:ph idx="1"/>
          </p:nvPr>
        </p:nvSpPr>
        <p:spPr>
          <a:xfrm>
            <a:off x="1391323" y="2195417"/>
            <a:ext cx="9036423" cy="3860800"/>
          </a:xfrm>
        </p:spPr>
        <p:txBody>
          <a:bodyPr>
            <a:normAutofit lnSpcReduction="10000"/>
          </a:bodyPr>
          <a:lstStyle/>
          <a:p>
            <a:pPr lvl="1">
              <a:spcBef>
                <a:spcPts val="1200"/>
              </a:spcBef>
            </a:pPr>
            <a:r>
              <a:rPr lang="en-US" dirty="0"/>
              <a:t>Review community input and technical analysis</a:t>
            </a:r>
          </a:p>
          <a:p>
            <a:pPr lvl="1">
              <a:spcBef>
                <a:spcPts val="1200"/>
              </a:spcBef>
            </a:pPr>
            <a:r>
              <a:rPr lang="en-US" dirty="0"/>
              <a:t>City Council Public Hearing, Dec 9, 2014</a:t>
            </a:r>
          </a:p>
          <a:p>
            <a:pPr lvl="2">
              <a:spcBef>
                <a:spcPts val="1200"/>
              </a:spcBef>
            </a:pPr>
            <a:r>
              <a:rPr lang="en-US" dirty="0"/>
              <a:t>Present results and </a:t>
            </a:r>
            <a:r>
              <a:rPr lang="en-US" dirty="0" smtClean="0"/>
              <a:t>proposed maps </a:t>
            </a:r>
            <a:endParaRPr lang="en-US" dirty="0"/>
          </a:p>
          <a:p>
            <a:pPr lvl="2">
              <a:spcBef>
                <a:spcPts val="1200"/>
              </a:spcBef>
            </a:pPr>
            <a:r>
              <a:rPr lang="en-US" dirty="0"/>
              <a:t>Receive public input </a:t>
            </a:r>
          </a:p>
          <a:p>
            <a:pPr lvl="1">
              <a:spcBef>
                <a:spcPts val="1200"/>
              </a:spcBef>
            </a:pPr>
            <a:r>
              <a:rPr lang="en-US" dirty="0" smtClean="0"/>
              <a:t>Round </a:t>
            </a:r>
            <a:r>
              <a:rPr lang="en-US" dirty="0"/>
              <a:t>2, early 2015</a:t>
            </a:r>
          </a:p>
          <a:p>
            <a:pPr lvl="2">
              <a:spcBef>
                <a:spcPts val="1200"/>
              </a:spcBef>
            </a:pPr>
            <a:r>
              <a:rPr lang="en-US" dirty="0" smtClean="0"/>
              <a:t>Community meetings and Meet </a:t>
            </a:r>
            <a:r>
              <a:rPr lang="en-US" dirty="0"/>
              <a:t>the Expert </a:t>
            </a:r>
            <a:r>
              <a:rPr lang="en-US" dirty="0" smtClean="0"/>
              <a:t>one-on-one</a:t>
            </a:r>
            <a:endParaRPr lang="en-US" dirty="0"/>
          </a:p>
          <a:p>
            <a:pPr lvl="1">
              <a:spcBef>
                <a:spcPts val="1200"/>
              </a:spcBef>
            </a:pPr>
            <a:r>
              <a:rPr lang="en-US" dirty="0"/>
              <a:t>City Council Public Hearing, March/April 2015 </a:t>
            </a:r>
          </a:p>
          <a:p>
            <a:pPr lvl="2">
              <a:spcBef>
                <a:spcPts val="1200"/>
              </a:spcBef>
            </a:pPr>
            <a:r>
              <a:rPr lang="en-US" dirty="0"/>
              <a:t>Present final analysis with recommendation for the adoption of four voting districts to City Council</a:t>
            </a:r>
            <a:endParaRPr lang="en-US" sz="2800" dirty="0">
              <a:solidFill>
                <a:schemeClr val="tx1">
                  <a:lumMod val="95000"/>
                  <a:lumOff val="5000"/>
                </a:schemeClr>
              </a:solidFill>
            </a:endParaRPr>
          </a:p>
          <a:p>
            <a:pPr lvl="1"/>
            <a:endParaRPr lang="en-US" dirty="0" smtClean="0"/>
          </a:p>
          <a:p>
            <a:endParaRPr lang="en-US" dirty="0" smtClean="0"/>
          </a:p>
          <a:p>
            <a:pPr lvl="1"/>
            <a:endParaRPr lang="en-US" dirty="0"/>
          </a:p>
        </p:txBody>
      </p:sp>
    </p:spTree>
    <p:extLst>
      <p:ext uri="{BB962C8B-B14F-4D97-AF65-F5344CB8AC3E}">
        <p14:creationId xmlns:p14="http://schemas.microsoft.com/office/powerpoint/2010/main" val="21476518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7280" y="286603"/>
            <a:ext cx="8952573" cy="1450757"/>
          </a:xfrm>
        </p:spPr>
        <p:txBody>
          <a:bodyPr/>
          <a:lstStyle/>
          <a:p>
            <a:r>
              <a:rPr lang="en-US" dirty="0"/>
              <a:t>Stay Involved</a:t>
            </a:r>
          </a:p>
        </p:txBody>
      </p:sp>
      <p:sp>
        <p:nvSpPr>
          <p:cNvPr id="4" name="Content Placeholder 1"/>
          <p:cNvSpPr>
            <a:spLocks noGrp="1"/>
          </p:cNvSpPr>
          <p:nvPr>
            <p:ph idx="1"/>
          </p:nvPr>
        </p:nvSpPr>
        <p:spPr>
          <a:xfrm>
            <a:off x="1391323" y="2184400"/>
            <a:ext cx="9036423" cy="3860800"/>
          </a:xfrm>
        </p:spPr>
        <p:txBody>
          <a:bodyPr>
            <a:normAutofit/>
          </a:bodyPr>
          <a:lstStyle/>
          <a:p>
            <a:r>
              <a:rPr lang="en-US" dirty="0"/>
              <a:t>Visit the VDF webpage for additional details, sign up to receive updates and meeting invitations at </a:t>
            </a:r>
            <a:r>
              <a:rPr lang="en-US" dirty="0">
                <a:hlinkClick r:id="rId3"/>
              </a:rPr>
              <a:t>www.cityofwhittier.org/vdf</a:t>
            </a:r>
            <a:endParaRPr lang="en-US" dirty="0"/>
          </a:p>
          <a:p>
            <a:r>
              <a:rPr lang="en-US" dirty="0"/>
              <a:t>Submit a Districting Map via:</a:t>
            </a:r>
          </a:p>
          <a:p>
            <a:pPr lvl="1"/>
            <a:r>
              <a:rPr lang="en-US" dirty="0"/>
              <a:t>Mail to: City of Whittier, Attn: Kathryn Marshall, 13230 Penn St. Whittier, CA 90602</a:t>
            </a:r>
          </a:p>
          <a:p>
            <a:pPr lvl="1"/>
            <a:r>
              <a:rPr lang="en-US" dirty="0"/>
              <a:t>Email : </a:t>
            </a:r>
            <a:r>
              <a:rPr lang="en-US" dirty="0">
                <a:hlinkClick r:id="rId4"/>
              </a:rPr>
              <a:t>districts@cityofwhittier.org</a:t>
            </a:r>
            <a:endParaRPr lang="en-US" dirty="0"/>
          </a:p>
          <a:p>
            <a:pPr lvl="1"/>
            <a:r>
              <a:rPr lang="en-US" dirty="0"/>
              <a:t>Fax</a:t>
            </a:r>
            <a:r>
              <a:rPr lang="en-US" dirty="0">
                <a:sym typeface="Wingdings" panose="05000000000000000000" pitchFamily="2" charset="2"/>
              </a:rPr>
              <a:t>: (562) </a:t>
            </a:r>
            <a:r>
              <a:rPr lang="en-US" dirty="0" smtClean="0">
                <a:sym typeface="Wingdings" panose="05000000000000000000" pitchFamily="2" charset="2"/>
              </a:rPr>
              <a:t>567-2870</a:t>
            </a:r>
            <a:endParaRPr lang="en-US" dirty="0" smtClean="0"/>
          </a:p>
          <a:p>
            <a:endParaRPr lang="en-US" dirty="0" smtClean="0"/>
          </a:p>
          <a:p>
            <a:pPr lvl="1"/>
            <a:endParaRPr lang="en-US" dirty="0"/>
          </a:p>
        </p:txBody>
      </p:sp>
    </p:spTree>
    <p:extLst>
      <p:ext uri="{BB962C8B-B14F-4D97-AF65-F5344CB8AC3E}">
        <p14:creationId xmlns:p14="http://schemas.microsoft.com/office/powerpoint/2010/main" val="38813634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lstStyle/>
          <a:p>
            <a:r>
              <a:rPr lang="en-US" dirty="0" smtClean="0"/>
              <a:t>Purpose of Today’s Meeting</a:t>
            </a:r>
            <a:endParaRPr lang="en-US" dirty="0"/>
          </a:p>
        </p:txBody>
      </p:sp>
      <p:sp>
        <p:nvSpPr>
          <p:cNvPr id="3" name="Content Placeholder 2"/>
          <p:cNvSpPr>
            <a:spLocks noGrp="1"/>
          </p:cNvSpPr>
          <p:nvPr>
            <p:ph idx="1"/>
          </p:nvPr>
        </p:nvSpPr>
        <p:spPr>
          <a:xfrm>
            <a:off x="1391323" y="2108200"/>
            <a:ext cx="9036423" cy="4025900"/>
          </a:xfrm>
        </p:spPr>
        <p:txBody>
          <a:bodyPr>
            <a:normAutofit/>
          </a:bodyPr>
          <a:lstStyle/>
          <a:p>
            <a:pPr lvl="1" indent="-342900">
              <a:spcBef>
                <a:spcPts val="1200"/>
              </a:spcBef>
            </a:pPr>
            <a:r>
              <a:rPr lang="en-US" sz="2400" dirty="0" smtClean="0"/>
              <a:t>City of Whittier’s Voting </a:t>
            </a:r>
            <a:r>
              <a:rPr lang="en-US" sz="2400" dirty="0"/>
              <a:t>Districts Formation (VDF</a:t>
            </a:r>
            <a:r>
              <a:rPr lang="en-US" sz="2400" dirty="0" smtClean="0"/>
              <a:t>)</a:t>
            </a:r>
          </a:p>
          <a:p>
            <a:pPr lvl="2" indent="-342900">
              <a:spcBef>
                <a:spcPts val="1200"/>
              </a:spcBef>
            </a:pPr>
            <a:r>
              <a:rPr lang="en-US" dirty="0" smtClean="0"/>
              <a:t>Background </a:t>
            </a:r>
            <a:r>
              <a:rPr lang="en-US" dirty="0"/>
              <a:t>&amp; Overview </a:t>
            </a:r>
            <a:endParaRPr lang="en-US" dirty="0" smtClean="0"/>
          </a:p>
          <a:p>
            <a:pPr lvl="1" indent="-342900">
              <a:spcBef>
                <a:spcPts val="1200"/>
              </a:spcBef>
            </a:pPr>
            <a:r>
              <a:rPr lang="en-US" sz="2400" dirty="0" smtClean="0"/>
              <a:t>Guiding Principles</a:t>
            </a:r>
          </a:p>
          <a:p>
            <a:pPr lvl="1" indent="-342900">
              <a:spcBef>
                <a:spcPts val="1200"/>
              </a:spcBef>
            </a:pPr>
            <a:r>
              <a:rPr lang="en-US" sz="2400" dirty="0" smtClean="0"/>
              <a:t>Process and Timeline</a:t>
            </a:r>
          </a:p>
          <a:p>
            <a:pPr lvl="1" indent="-342900">
              <a:spcBef>
                <a:spcPts val="1200"/>
              </a:spcBef>
            </a:pPr>
            <a:r>
              <a:rPr lang="en-US" sz="2400" dirty="0" smtClean="0"/>
              <a:t>Criteria</a:t>
            </a:r>
            <a:r>
              <a:rPr lang="en-US" sz="2400" dirty="0"/>
              <a:t>, Considerations and Sample Maps</a:t>
            </a:r>
          </a:p>
          <a:p>
            <a:pPr lvl="1" indent="-342900">
              <a:spcBef>
                <a:spcPts val="1200"/>
              </a:spcBef>
            </a:pPr>
            <a:r>
              <a:rPr lang="en-US" sz="2400" dirty="0"/>
              <a:t>Next Steps </a:t>
            </a:r>
          </a:p>
          <a:p>
            <a:pPr lvl="1" indent="-342900">
              <a:spcBef>
                <a:spcPts val="1200"/>
              </a:spcBef>
            </a:pPr>
            <a:r>
              <a:rPr lang="en-US" sz="2400" dirty="0"/>
              <a:t>Group Exercise to Gather Community </a:t>
            </a:r>
            <a:r>
              <a:rPr lang="en-US" sz="2400" dirty="0" smtClean="0"/>
              <a:t>Input</a:t>
            </a:r>
          </a:p>
          <a:p>
            <a:pPr lvl="1" indent="-342900">
              <a:spcBef>
                <a:spcPts val="1200"/>
              </a:spcBef>
            </a:pPr>
            <a:r>
              <a:rPr lang="en-US" sz="2400" dirty="0"/>
              <a:t>Questions &amp; Answers</a:t>
            </a:r>
          </a:p>
          <a:p>
            <a:endParaRPr lang="en-US" dirty="0" smtClean="0"/>
          </a:p>
          <a:p>
            <a:endParaRPr lang="en-US" dirty="0" smtClean="0"/>
          </a:p>
          <a:p>
            <a:endParaRPr lang="en-US" dirty="0"/>
          </a:p>
        </p:txBody>
      </p:sp>
    </p:spTree>
    <p:extLst>
      <p:ext uri="{BB962C8B-B14F-4D97-AF65-F5344CB8AC3E}">
        <p14:creationId xmlns:p14="http://schemas.microsoft.com/office/powerpoint/2010/main" val="8218286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7280" y="286603"/>
            <a:ext cx="8952573" cy="1450757"/>
          </a:xfrm>
        </p:spPr>
        <p:txBody>
          <a:bodyPr/>
          <a:lstStyle/>
          <a:p>
            <a:r>
              <a:rPr lang="en-US" dirty="0"/>
              <a:t>Group Exercise </a:t>
            </a:r>
          </a:p>
        </p:txBody>
      </p:sp>
      <p:sp>
        <p:nvSpPr>
          <p:cNvPr id="4" name="Content Placeholder 1"/>
          <p:cNvSpPr>
            <a:spLocks noGrp="1"/>
          </p:cNvSpPr>
          <p:nvPr>
            <p:ph idx="1"/>
          </p:nvPr>
        </p:nvSpPr>
        <p:spPr>
          <a:xfrm>
            <a:off x="1391323" y="2184400"/>
            <a:ext cx="9036423" cy="3860800"/>
          </a:xfrm>
        </p:spPr>
        <p:txBody>
          <a:bodyPr>
            <a:normAutofit fontScale="85000" lnSpcReduction="20000"/>
          </a:bodyPr>
          <a:lstStyle/>
          <a:p>
            <a:pPr>
              <a:spcBef>
                <a:spcPts val="1200"/>
              </a:spcBef>
            </a:pPr>
            <a:r>
              <a:rPr lang="en-US" dirty="0"/>
              <a:t>Workgroups of  8 – 10 participants per </a:t>
            </a:r>
            <a:r>
              <a:rPr lang="en-US" dirty="0" smtClean="0"/>
              <a:t>table</a:t>
            </a:r>
          </a:p>
          <a:p>
            <a:pPr>
              <a:spcBef>
                <a:spcPts val="1200"/>
              </a:spcBef>
            </a:pPr>
            <a:r>
              <a:rPr lang="en-US" dirty="0" smtClean="0"/>
              <a:t>Use </a:t>
            </a:r>
            <a:r>
              <a:rPr lang="en-US" dirty="0"/>
              <a:t>table map to identify:</a:t>
            </a:r>
          </a:p>
          <a:p>
            <a:pPr lvl="1">
              <a:spcBef>
                <a:spcPts val="1200"/>
              </a:spcBef>
            </a:pPr>
            <a:r>
              <a:rPr lang="en-US" dirty="0"/>
              <a:t>Neighborhoods or communities</a:t>
            </a:r>
          </a:p>
          <a:p>
            <a:pPr lvl="1">
              <a:spcBef>
                <a:spcPts val="1200"/>
              </a:spcBef>
            </a:pPr>
            <a:r>
              <a:rPr lang="en-US" dirty="0"/>
              <a:t>Connections</a:t>
            </a:r>
          </a:p>
          <a:p>
            <a:pPr lvl="1">
              <a:spcBef>
                <a:spcPts val="1200"/>
              </a:spcBef>
            </a:pPr>
            <a:r>
              <a:rPr lang="en-US" dirty="0"/>
              <a:t>Barriers</a:t>
            </a:r>
          </a:p>
          <a:p>
            <a:pPr lvl="1">
              <a:spcBef>
                <a:spcPts val="1200"/>
              </a:spcBef>
            </a:pPr>
            <a:r>
              <a:rPr lang="en-US" dirty="0"/>
              <a:t>Divisions</a:t>
            </a:r>
          </a:p>
          <a:p>
            <a:pPr lvl="1">
              <a:spcBef>
                <a:spcPts val="1200"/>
              </a:spcBef>
            </a:pPr>
            <a:r>
              <a:rPr lang="en-US" dirty="0"/>
              <a:t>Points of interest</a:t>
            </a:r>
          </a:p>
          <a:p>
            <a:pPr>
              <a:spcBef>
                <a:spcPts val="1200"/>
              </a:spcBef>
            </a:pPr>
            <a:r>
              <a:rPr lang="en-US" dirty="0"/>
              <a:t>Review and prioritize sample maps</a:t>
            </a:r>
          </a:p>
          <a:p>
            <a:pPr>
              <a:spcBef>
                <a:spcPts val="1200"/>
              </a:spcBef>
            </a:pPr>
            <a:r>
              <a:rPr lang="en-US" dirty="0"/>
              <a:t>Report group findings</a:t>
            </a:r>
          </a:p>
          <a:p>
            <a:pPr>
              <a:spcBef>
                <a:spcPts val="1200"/>
              </a:spcBef>
            </a:pPr>
            <a:r>
              <a:rPr lang="en-US" dirty="0"/>
              <a:t>Questions &amp; Answer</a:t>
            </a:r>
            <a:endParaRPr lang="en-US" dirty="0" smtClean="0"/>
          </a:p>
          <a:p>
            <a:pPr lvl="1"/>
            <a:endParaRPr lang="en-US" dirty="0"/>
          </a:p>
        </p:txBody>
      </p:sp>
    </p:spTree>
    <p:extLst>
      <p:ext uri="{BB962C8B-B14F-4D97-AF65-F5344CB8AC3E}">
        <p14:creationId xmlns:p14="http://schemas.microsoft.com/office/powerpoint/2010/main" val="2381993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7280" y="286603"/>
            <a:ext cx="8952573" cy="1450757"/>
          </a:xfrm>
        </p:spPr>
        <p:txBody>
          <a:bodyPr/>
          <a:lstStyle/>
          <a:p>
            <a:r>
              <a:rPr lang="en-US" dirty="0"/>
              <a:t>Stay Involved</a:t>
            </a:r>
          </a:p>
        </p:txBody>
      </p:sp>
      <p:sp>
        <p:nvSpPr>
          <p:cNvPr id="4" name="Content Placeholder 1"/>
          <p:cNvSpPr>
            <a:spLocks noGrp="1"/>
          </p:cNvSpPr>
          <p:nvPr>
            <p:ph idx="1"/>
          </p:nvPr>
        </p:nvSpPr>
        <p:spPr>
          <a:xfrm>
            <a:off x="1391323" y="2184400"/>
            <a:ext cx="9036423" cy="3860800"/>
          </a:xfrm>
        </p:spPr>
        <p:txBody>
          <a:bodyPr>
            <a:normAutofit/>
          </a:bodyPr>
          <a:lstStyle/>
          <a:p>
            <a:r>
              <a:rPr lang="en-US" dirty="0"/>
              <a:t>Visit the VDF webpage for additional details, sign up to receive updates and meeting invitations at </a:t>
            </a:r>
            <a:r>
              <a:rPr lang="en-US" dirty="0">
                <a:hlinkClick r:id="rId3"/>
              </a:rPr>
              <a:t>www.cityofwhittier.org/vdf</a:t>
            </a:r>
            <a:endParaRPr lang="en-US" dirty="0"/>
          </a:p>
          <a:p>
            <a:r>
              <a:rPr lang="en-US" dirty="0"/>
              <a:t>Submit a Districting Map via:</a:t>
            </a:r>
          </a:p>
          <a:p>
            <a:pPr lvl="1"/>
            <a:r>
              <a:rPr lang="en-US" dirty="0"/>
              <a:t>Mail to: City of Whittier, Attn: Kathryn Marshall, 13230 Penn St. Whittier, CA 90602</a:t>
            </a:r>
          </a:p>
          <a:p>
            <a:pPr lvl="1"/>
            <a:r>
              <a:rPr lang="en-US" dirty="0"/>
              <a:t>Email : </a:t>
            </a:r>
            <a:r>
              <a:rPr lang="en-US" dirty="0">
                <a:hlinkClick r:id="rId4"/>
              </a:rPr>
              <a:t>districts@cityofwhittier.org</a:t>
            </a:r>
            <a:endParaRPr lang="en-US" dirty="0"/>
          </a:p>
          <a:p>
            <a:pPr lvl="1"/>
            <a:r>
              <a:rPr lang="en-US" dirty="0"/>
              <a:t>Fax</a:t>
            </a:r>
            <a:r>
              <a:rPr lang="en-US" dirty="0">
                <a:sym typeface="Wingdings" panose="05000000000000000000" pitchFamily="2" charset="2"/>
              </a:rPr>
              <a:t>: (562) </a:t>
            </a:r>
            <a:r>
              <a:rPr lang="en-US" dirty="0" smtClean="0">
                <a:sym typeface="Wingdings" panose="05000000000000000000" pitchFamily="2" charset="2"/>
              </a:rPr>
              <a:t>567-2870</a:t>
            </a:r>
            <a:endParaRPr lang="en-US" dirty="0" smtClean="0"/>
          </a:p>
          <a:p>
            <a:endParaRPr lang="en-US" dirty="0" smtClean="0"/>
          </a:p>
          <a:p>
            <a:pPr lvl="1"/>
            <a:endParaRPr lang="en-US" dirty="0"/>
          </a:p>
        </p:txBody>
      </p:sp>
    </p:spTree>
    <p:extLst>
      <p:ext uri="{BB962C8B-B14F-4D97-AF65-F5344CB8AC3E}">
        <p14:creationId xmlns:p14="http://schemas.microsoft.com/office/powerpoint/2010/main" val="27379610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ormAutofit/>
          </a:bodyPr>
          <a:lstStyle/>
          <a:p>
            <a:pPr defTabSz="457200"/>
            <a:r>
              <a:rPr lang="en-US" dirty="0" smtClean="0"/>
              <a:t>VDF </a:t>
            </a:r>
            <a:r>
              <a:rPr lang="en-US" dirty="0"/>
              <a:t>Background &amp; Overview</a:t>
            </a:r>
          </a:p>
        </p:txBody>
      </p:sp>
      <p:sp>
        <p:nvSpPr>
          <p:cNvPr id="3" name="Content Placeholder 2"/>
          <p:cNvSpPr>
            <a:spLocks noGrp="1"/>
          </p:cNvSpPr>
          <p:nvPr>
            <p:ph idx="1"/>
          </p:nvPr>
        </p:nvSpPr>
        <p:spPr>
          <a:xfrm>
            <a:off x="1391323" y="2108200"/>
            <a:ext cx="9036423" cy="4025900"/>
          </a:xfrm>
        </p:spPr>
        <p:txBody>
          <a:bodyPr>
            <a:normAutofit/>
          </a:bodyPr>
          <a:lstStyle/>
          <a:p>
            <a:pPr lvl="1" indent="-342900">
              <a:spcBef>
                <a:spcPts val="1200"/>
              </a:spcBef>
            </a:pPr>
            <a:r>
              <a:rPr lang="en-US" sz="2400" dirty="0"/>
              <a:t>City of Whittier’s </a:t>
            </a:r>
            <a:r>
              <a:rPr lang="en-US" sz="2400" dirty="0" smtClean="0"/>
              <a:t>at-large </a:t>
            </a:r>
            <a:r>
              <a:rPr lang="en-US" sz="2400" dirty="0"/>
              <a:t>voting structure </a:t>
            </a:r>
          </a:p>
          <a:p>
            <a:pPr lvl="1" indent="-342900">
              <a:spcBef>
                <a:spcPts val="1200"/>
              </a:spcBef>
            </a:pPr>
            <a:r>
              <a:rPr lang="en-US" sz="2400" dirty="0"/>
              <a:t>Approval of Measure W (June 2014)</a:t>
            </a:r>
          </a:p>
          <a:p>
            <a:pPr lvl="2" indent="-342900">
              <a:spcBef>
                <a:spcPts val="1200"/>
              </a:spcBef>
            </a:pPr>
            <a:r>
              <a:rPr lang="en-US" dirty="0"/>
              <a:t>Council representatives to be voted by and from four geographically defined districts</a:t>
            </a:r>
          </a:p>
          <a:p>
            <a:pPr lvl="3" indent="-342900">
              <a:spcBef>
                <a:spcPts val="1200"/>
              </a:spcBef>
            </a:pPr>
            <a:r>
              <a:rPr lang="en-US" dirty="0"/>
              <a:t>Council Member living in the </a:t>
            </a:r>
            <a:r>
              <a:rPr lang="en-US" dirty="0" smtClean="0"/>
              <a:t>district will serve for </a:t>
            </a:r>
            <a:r>
              <a:rPr lang="en-US" dirty="0"/>
              <a:t>a four-year term </a:t>
            </a:r>
          </a:p>
          <a:p>
            <a:pPr lvl="2" indent="-342900">
              <a:spcBef>
                <a:spcPts val="1200"/>
              </a:spcBef>
            </a:pPr>
            <a:r>
              <a:rPr lang="en-US" dirty="0"/>
              <a:t>Mayor elected by the City-wide vote</a:t>
            </a:r>
          </a:p>
          <a:p>
            <a:pPr lvl="3" indent="-342900">
              <a:spcBef>
                <a:spcPts val="1200"/>
              </a:spcBef>
            </a:pPr>
            <a:r>
              <a:rPr lang="en-US" dirty="0" smtClean="0"/>
              <a:t>Serves for a two-year </a:t>
            </a:r>
            <a:r>
              <a:rPr lang="en-US" dirty="0"/>
              <a:t>term</a:t>
            </a:r>
          </a:p>
          <a:p>
            <a:pPr marL="6858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9704440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ormAutofit/>
          </a:bodyPr>
          <a:lstStyle/>
          <a:p>
            <a:pPr defTabSz="457200"/>
            <a:r>
              <a:rPr lang="en-US" dirty="0"/>
              <a:t>VDF Guiding Principles</a:t>
            </a:r>
          </a:p>
        </p:txBody>
      </p:sp>
      <p:sp>
        <p:nvSpPr>
          <p:cNvPr id="3" name="Content Placeholder 2"/>
          <p:cNvSpPr>
            <a:spLocks noGrp="1"/>
          </p:cNvSpPr>
          <p:nvPr>
            <p:ph idx="1"/>
          </p:nvPr>
        </p:nvSpPr>
        <p:spPr>
          <a:xfrm>
            <a:off x="1391323" y="2108200"/>
            <a:ext cx="9036423" cy="4025900"/>
          </a:xfrm>
        </p:spPr>
        <p:txBody>
          <a:bodyPr>
            <a:normAutofit fontScale="70000" lnSpcReduction="20000"/>
          </a:bodyPr>
          <a:lstStyle/>
          <a:p>
            <a:pPr lvl="0">
              <a:lnSpc>
                <a:spcPct val="170000"/>
              </a:lnSpc>
            </a:pPr>
            <a:r>
              <a:rPr lang="en-US" dirty="0"/>
              <a:t>Process will be transparent and inform/engage all stakeholders.  </a:t>
            </a:r>
          </a:p>
          <a:p>
            <a:pPr lvl="0">
              <a:lnSpc>
                <a:spcPct val="170000"/>
              </a:lnSpc>
            </a:pPr>
            <a:r>
              <a:rPr lang="en-US" dirty="0"/>
              <a:t>Public input focus on formation of four voting districts in compliance with laws.</a:t>
            </a:r>
          </a:p>
          <a:p>
            <a:pPr lvl="0">
              <a:lnSpc>
                <a:spcPct val="170000"/>
              </a:lnSpc>
            </a:pPr>
            <a:r>
              <a:rPr lang="en-US" dirty="0"/>
              <a:t>All input considered with respect for differing opinions.</a:t>
            </a:r>
          </a:p>
          <a:p>
            <a:pPr lvl="0">
              <a:lnSpc>
                <a:spcPct val="170000"/>
              </a:lnSpc>
            </a:pPr>
            <a:r>
              <a:rPr lang="en-US" dirty="0"/>
              <a:t>Near equal population is primary factor; also, topography, geography, communities of interest, and significant and sensitive land uses; where council members reside is also legally permissible to consider.</a:t>
            </a:r>
          </a:p>
          <a:p>
            <a:pPr lvl="0">
              <a:lnSpc>
                <a:spcPct val="170000"/>
              </a:lnSpc>
            </a:pPr>
            <a:r>
              <a:rPr lang="en-US" dirty="0"/>
              <a:t>Minority communities should not be diluted.</a:t>
            </a:r>
          </a:p>
          <a:p>
            <a:pPr lvl="0">
              <a:lnSpc>
                <a:spcPct val="170000"/>
              </a:lnSpc>
            </a:pPr>
            <a:r>
              <a:rPr lang="en-US" dirty="0"/>
              <a:t>Districts 1 and 3 elected in April 2016; Districts 2 and 4 elected in April 2018. City Council will approve districts/number designation</a:t>
            </a:r>
            <a:r>
              <a:rPr lang="en-US" dirty="0" smtClean="0"/>
              <a:t>.</a:t>
            </a:r>
          </a:p>
          <a:p>
            <a:endParaRPr lang="en-US" dirty="0" smtClean="0"/>
          </a:p>
          <a:p>
            <a:endParaRPr lang="en-US" dirty="0"/>
          </a:p>
        </p:txBody>
      </p:sp>
    </p:spTree>
    <p:extLst>
      <p:ext uri="{BB962C8B-B14F-4D97-AF65-F5344CB8AC3E}">
        <p14:creationId xmlns:p14="http://schemas.microsoft.com/office/powerpoint/2010/main" val="29636308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ormAutofit/>
          </a:bodyPr>
          <a:lstStyle/>
          <a:p>
            <a:pPr defTabSz="457200"/>
            <a:r>
              <a:rPr lang="en-US" dirty="0"/>
              <a:t>VDF Process and </a:t>
            </a:r>
            <a:r>
              <a:rPr lang="en-US" dirty="0" smtClean="0"/>
              <a:t>Anticipated Schedule</a:t>
            </a:r>
            <a:endParaRPr lang="en-US" dirty="0"/>
          </a:p>
        </p:txBody>
      </p:sp>
      <p:sp>
        <p:nvSpPr>
          <p:cNvPr id="3" name="Content Placeholder 2"/>
          <p:cNvSpPr>
            <a:spLocks noGrp="1"/>
          </p:cNvSpPr>
          <p:nvPr>
            <p:ph idx="1"/>
          </p:nvPr>
        </p:nvSpPr>
        <p:spPr>
          <a:xfrm>
            <a:off x="1391323" y="2019300"/>
            <a:ext cx="9036423" cy="4356100"/>
          </a:xfrm>
        </p:spPr>
        <p:txBody>
          <a:bodyPr>
            <a:normAutofit fontScale="47500" lnSpcReduction="20000"/>
          </a:bodyPr>
          <a:lstStyle/>
          <a:p>
            <a:pPr marL="0" indent="0">
              <a:spcBef>
                <a:spcPts val="1200"/>
              </a:spcBef>
              <a:buNone/>
            </a:pPr>
            <a:r>
              <a:rPr lang="en-US" sz="3800" dirty="0"/>
              <a:t>Parallel Technical and Community Participation Processes</a:t>
            </a:r>
          </a:p>
          <a:p>
            <a:pPr lvl="1" indent="-342900">
              <a:spcBef>
                <a:spcPts val="1200"/>
              </a:spcBef>
            </a:pPr>
            <a:r>
              <a:rPr lang="en-US" sz="3400" dirty="0"/>
              <a:t>Technical Process </a:t>
            </a:r>
            <a:r>
              <a:rPr lang="en-US" sz="3400" dirty="0" smtClean="0"/>
              <a:t>(Oct </a:t>
            </a:r>
            <a:r>
              <a:rPr lang="en-US" sz="3400" dirty="0"/>
              <a:t>2014  </a:t>
            </a:r>
            <a:r>
              <a:rPr lang="en-US" sz="3400" dirty="0" smtClean="0"/>
              <a:t>thru April </a:t>
            </a:r>
            <a:r>
              <a:rPr lang="en-US" sz="3400" dirty="0"/>
              <a:t>2015) </a:t>
            </a:r>
          </a:p>
          <a:p>
            <a:pPr lvl="2" indent="-342900">
              <a:spcBef>
                <a:spcPts val="1200"/>
              </a:spcBef>
            </a:pPr>
            <a:r>
              <a:rPr lang="en-US" sz="3400" dirty="0"/>
              <a:t>Demographic Analysis (specific criteria including: population, topography, geography, communities of interest, etc. )</a:t>
            </a:r>
          </a:p>
          <a:p>
            <a:pPr lvl="2" indent="-342900">
              <a:spcBef>
                <a:spcPts val="1200"/>
              </a:spcBef>
            </a:pPr>
            <a:r>
              <a:rPr lang="en-US" sz="3400" dirty="0"/>
              <a:t>Formation of four nearly equal population districts </a:t>
            </a:r>
          </a:p>
          <a:p>
            <a:pPr lvl="1" indent="-342900">
              <a:spcBef>
                <a:spcPts val="1200"/>
              </a:spcBef>
            </a:pPr>
            <a:r>
              <a:rPr lang="en-US" sz="3400" dirty="0"/>
              <a:t>Community Participation </a:t>
            </a:r>
            <a:r>
              <a:rPr lang="en-US" sz="3400" dirty="0" smtClean="0"/>
              <a:t>(Oct </a:t>
            </a:r>
            <a:r>
              <a:rPr lang="en-US" sz="3400" dirty="0"/>
              <a:t>2014 thru April 2015) </a:t>
            </a:r>
          </a:p>
          <a:p>
            <a:pPr lvl="2" indent="-342900">
              <a:spcBef>
                <a:spcPts val="1200"/>
              </a:spcBef>
            </a:pPr>
            <a:r>
              <a:rPr lang="en-US" sz="3400" dirty="0"/>
              <a:t>October 2014 - Meet the Expert meetings</a:t>
            </a:r>
          </a:p>
          <a:p>
            <a:pPr lvl="2" indent="-342900">
              <a:spcBef>
                <a:spcPts val="1200"/>
              </a:spcBef>
            </a:pPr>
            <a:r>
              <a:rPr lang="en-US" sz="3400" dirty="0"/>
              <a:t>November 2014 –  Community meetings, Round 1 (Senior Center, Palm and </a:t>
            </a:r>
            <a:r>
              <a:rPr lang="en-US" sz="3400" dirty="0" smtClean="0"/>
              <a:t>Parnell Parks)</a:t>
            </a:r>
            <a:endParaRPr lang="en-US" sz="3400" dirty="0"/>
          </a:p>
          <a:p>
            <a:pPr lvl="2" indent="-342900">
              <a:spcBef>
                <a:spcPts val="1200"/>
              </a:spcBef>
            </a:pPr>
            <a:r>
              <a:rPr lang="en-US" sz="3400" dirty="0"/>
              <a:t>December 9, 2014 – City Council public hearing to receive public input on proposed maps</a:t>
            </a:r>
          </a:p>
          <a:p>
            <a:pPr lvl="2" indent="-342900">
              <a:spcBef>
                <a:spcPts val="1200"/>
              </a:spcBef>
            </a:pPr>
            <a:r>
              <a:rPr lang="en-US" sz="3400" dirty="0"/>
              <a:t>Early 2015 – Round 2 Meet the Expert one-on-one and Community meetings</a:t>
            </a:r>
          </a:p>
          <a:p>
            <a:pPr lvl="1">
              <a:spcBef>
                <a:spcPts val="1200"/>
              </a:spcBef>
            </a:pPr>
            <a:r>
              <a:rPr lang="en-US" sz="3400" dirty="0"/>
              <a:t>March/April 2015 – Present final analysis with recommendation for four voting districts to City Council and adopt Voting Districts</a:t>
            </a:r>
          </a:p>
          <a:p>
            <a:pPr marL="68580" indent="0">
              <a:buNone/>
            </a:pPr>
            <a:endParaRPr lang="en-US" sz="3400" dirty="0"/>
          </a:p>
        </p:txBody>
      </p:sp>
    </p:spTree>
    <p:extLst>
      <p:ext uri="{BB962C8B-B14F-4D97-AF65-F5344CB8AC3E}">
        <p14:creationId xmlns:p14="http://schemas.microsoft.com/office/powerpoint/2010/main" val="29142525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Criteria</a:t>
            </a:r>
            <a:br>
              <a:rPr lang="en-US" dirty="0" smtClean="0"/>
            </a:b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480594526"/>
              </p:ext>
            </p:extLst>
          </p:nvPr>
        </p:nvGraphicFramePr>
        <p:xfrm>
          <a:off x="1178804" y="1727199"/>
          <a:ext cx="9827047" cy="4133773"/>
        </p:xfrm>
        <a:graphic>
          <a:graphicData uri="http://schemas.openxmlformats.org/drawingml/2006/table">
            <a:tbl>
              <a:tblPr>
                <a:tableStyleId>{073A0DAA-6AF3-43AB-8588-CEC1D06C72B9}</a:tableStyleId>
              </a:tblPr>
              <a:tblGrid>
                <a:gridCol w="1328144"/>
                <a:gridCol w="2694195"/>
                <a:gridCol w="5804708"/>
              </a:tblGrid>
              <a:tr h="333369">
                <a:tc gridSpan="2">
                  <a:txBody>
                    <a:bodyPr/>
                    <a:lstStyle/>
                    <a:p>
                      <a:pPr algn="l" fontAlgn="b"/>
                      <a:r>
                        <a:rPr lang="en-US" sz="1600" u="none" strike="noStrike" baseline="0" dirty="0">
                          <a:effectLst/>
                        </a:rPr>
                        <a:t>Federal</a:t>
                      </a:r>
                      <a:r>
                        <a:rPr lang="en-US" sz="1400" u="none" strike="noStrike" dirty="0">
                          <a:effectLst/>
                        </a:rPr>
                        <a:t> Requirement</a:t>
                      </a:r>
                      <a:endParaRPr lang="en-US" sz="1400" b="0" i="0" u="none" strike="noStrike" dirty="0">
                        <a:solidFill>
                          <a:srgbClr val="000000"/>
                        </a:solidFill>
                        <a:effectLst/>
                        <a:latin typeface="Calibri"/>
                      </a:endParaRPr>
                    </a:p>
                  </a:txBody>
                  <a:tcPr marL="9525" marR="9525" marT="9525" marB="0" anchor="b"/>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525" marR="9525" marT="9525" marB="0" anchor="b"/>
                </a:tc>
              </a:tr>
              <a:tr h="266695">
                <a:tc>
                  <a:txBody>
                    <a:bodyPr/>
                    <a:lstStyle/>
                    <a:p>
                      <a:pPr algn="r" fontAlgn="b"/>
                      <a:r>
                        <a:rPr lang="en-US" sz="1200" u="none" strike="noStrike" baseline="0" dirty="0">
                          <a:effectLst/>
                        </a:rPr>
                        <a:t>1</a:t>
                      </a:r>
                      <a:endParaRPr lang="en-US" sz="1200" b="0" i="0" u="none" strike="noStrike" baseline="0" dirty="0">
                        <a:solidFill>
                          <a:srgbClr val="000000"/>
                        </a:solidFill>
                        <a:effectLst/>
                        <a:latin typeface="Calibri"/>
                      </a:endParaRPr>
                    </a:p>
                  </a:txBody>
                  <a:tcPr marL="9525" marR="9525" marT="9525" marB="0" anchor="b"/>
                </a:tc>
                <a:tc>
                  <a:txBody>
                    <a:bodyPr/>
                    <a:lstStyle/>
                    <a:p>
                      <a:pPr algn="l" fontAlgn="b"/>
                      <a:r>
                        <a:rPr lang="en-US" sz="1200" u="none" strike="noStrike" baseline="0" dirty="0" smtClean="0">
                          <a:effectLst/>
                        </a:rPr>
                        <a:t>  Equal </a:t>
                      </a:r>
                      <a:r>
                        <a:rPr lang="en-US" sz="1200" u="none" strike="noStrike" baseline="0" dirty="0">
                          <a:effectLst/>
                        </a:rPr>
                        <a:t>Population</a:t>
                      </a:r>
                      <a:endParaRPr lang="en-US" sz="1200" b="0" i="0" u="none" strike="noStrike" baseline="0" dirty="0">
                        <a:solidFill>
                          <a:srgbClr val="000000"/>
                        </a:solidFill>
                        <a:effectLst/>
                        <a:latin typeface="Calibri"/>
                      </a:endParaRPr>
                    </a:p>
                  </a:txBody>
                  <a:tcPr marL="9525" marR="9525" marT="9525" marB="0" anchor="b"/>
                </a:tc>
                <a:tc>
                  <a:txBody>
                    <a:bodyPr/>
                    <a:lstStyle/>
                    <a:p>
                      <a:pPr algn="l" fontAlgn="b"/>
                      <a:r>
                        <a:rPr lang="en-US" sz="1200" u="none" strike="noStrike" baseline="0" dirty="0">
                          <a:effectLst/>
                        </a:rPr>
                        <a:t>As equal as practical based on data and Criteria</a:t>
                      </a:r>
                      <a:endParaRPr lang="en-US" sz="1200" b="0" i="0" u="none" strike="noStrike" baseline="0" dirty="0">
                        <a:solidFill>
                          <a:srgbClr val="000000"/>
                        </a:solidFill>
                        <a:effectLst/>
                        <a:latin typeface="Calibri"/>
                      </a:endParaRPr>
                    </a:p>
                  </a:txBody>
                  <a:tcPr marL="9525" marR="9525" marT="9525" marB="0" anchor="b"/>
                </a:tc>
              </a:tr>
              <a:tr h="266695">
                <a:tc>
                  <a:txBody>
                    <a:bodyPr/>
                    <a:lstStyle/>
                    <a:p>
                      <a:pPr algn="l" fontAlgn="b"/>
                      <a:endParaRPr lang="en-US" sz="1200" b="0" i="0" u="none" strike="noStrike" baseline="0" dirty="0">
                        <a:solidFill>
                          <a:srgbClr val="000000"/>
                        </a:solidFill>
                        <a:effectLst/>
                        <a:latin typeface="Calibri"/>
                      </a:endParaRPr>
                    </a:p>
                  </a:txBody>
                  <a:tcPr marL="9525" marR="9525" marT="9525" marB="0" anchor="b"/>
                </a:tc>
                <a:tc>
                  <a:txBody>
                    <a:bodyPr/>
                    <a:lstStyle/>
                    <a:p>
                      <a:pPr algn="l" fontAlgn="b"/>
                      <a:endParaRPr lang="en-US" sz="1200" b="0" i="0" u="none" strike="noStrike" baseline="0">
                        <a:solidFill>
                          <a:srgbClr val="000000"/>
                        </a:solidFill>
                        <a:effectLst/>
                        <a:latin typeface="Calibri"/>
                      </a:endParaRPr>
                    </a:p>
                  </a:txBody>
                  <a:tcPr marL="9525" marR="9525" marT="9525" marB="0" anchor="b"/>
                </a:tc>
                <a:tc>
                  <a:txBody>
                    <a:bodyPr/>
                    <a:lstStyle/>
                    <a:p>
                      <a:pPr algn="l" fontAlgn="b"/>
                      <a:r>
                        <a:rPr lang="en-US" sz="1200" u="none" strike="noStrike" baseline="0" dirty="0">
                          <a:effectLst/>
                        </a:rPr>
                        <a:t>Based on most recent Census Total Population</a:t>
                      </a:r>
                      <a:endParaRPr lang="en-US" sz="1200" b="0" i="0" u="none" strike="noStrike" baseline="0" dirty="0">
                        <a:solidFill>
                          <a:srgbClr val="000000"/>
                        </a:solidFill>
                        <a:effectLst/>
                        <a:latin typeface="Calibri"/>
                      </a:endParaRPr>
                    </a:p>
                  </a:txBody>
                  <a:tcPr marL="9525" marR="9525" marT="9525" marB="0" anchor="b"/>
                </a:tc>
              </a:tr>
              <a:tr h="266695">
                <a:tc>
                  <a:txBody>
                    <a:bodyPr/>
                    <a:lstStyle/>
                    <a:p>
                      <a:pPr algn="l" fontAlgn="b"/>
                      <a:endParaRPr lang="en-US" sz="1200" b="0" i="0" u="none" strike="noStrike" baseline="0" dirty="0">
                        <a:solidFill>
                          <a:srgbClr val="000000"/>
                        </a:solidFill>
                        <a:effectLst/>
                        <a:latin typeface="Calibri"/>
                      </a:endParaRPr>
                    </a:p>
                  </a:txBody>
                  <a:tcPr marL="9525" marR="9525" marT="9525" marB="0" anchor="b"/>
                </a:tc>
                <a:tc>
                  <a:txBody>
                    <a:bodyPr/>
                    <a:lstStyle/>
                    <a:p>
                      <a:pPr algn="l" fontAlgn="b"/>
                      <a:endParaRPr lang="en-US" sz="1200" b="0" i="0" u="none" strike="noStrike" baseline="0">
                        <a:solidFill>
                          <a:srgbClr val="000000"/>
                        </a:solidFill>
                        <a:effectLst/>
                        <a:latin typeface="Calibri"/>
                      </a:endParaRPr>
                    </a:p>
                  </a:txBody>
                  <a:tcPr marL="9525" marR="9525" marT="9525" marB="0" anchor="b"/>
                </a:tc>
                <a:tc>
                  <a:txBody>
                    <a:bodyPr/>
                    <a:lstStyle/>
                    <a:p>
                      <a:pPr algn="l" fontAlgn="b"/>
                      <a:endParaRPr lang="en-US" sz="1200" b="0" i="0" u="none" strike="noStrike" baseline="0" dirty="0">
                        <a:solidFill>
                          <a:srgbClr val="000000"/>
                        </a:solidFill>
                        <a:effectLst/>
                        <a:latin typeface="Calibri"/>
                      </a:endParaRPr>
                    </a:p>
                  </a:txBody>
                  <a:tcPr marL="9525" marR="9525" marT="9525" marB="0" anchor="b"/>
                </a:tc>
              </a:tr>
              <a:tr h="266695">
                <a:tc>
                  <a:txBody>
                    <a:bodyPr/>
                    <a:lstStyle/>
                    <a:p>
                      <a:pPr algn="r" fontAlgn="b"/>
                      <a:r>
                        <a:rPr lang="en-US" sz="1200" u="none" strike="noStrike" baseline="0" dirty="0">
                          <a:effectLst/>
                        </a:rPr>
                        <a:t>2</a:t>
                      </a:r>
                      <a:endParaRPr lang="en-US" sz="1200" b="0" i="0" u="none" strike="noStrike" baseline="0" dirty="0">
                        <a:solidFill>
                          <a:srgbClr val="000000"/>
                        </a:solidFill>
                        <a:effectLst/>
                        <a:latin typeface="Calibri"/>
                      </a:endParaRPr>
                    </a:p>
                  </a:txBody>
                  <a:tcPr marL="9525" marR="9525" marT="9525" marB="0" anchor="b"/>
                </a:tc>
                <a:tc>
                  <a:txBody>
                    <a:bodyPr/>
                    <a:lstStyle/>
                    <a:p>
                      <a:pPr algn="l" fontAlgn="b"/>
                      <a:r>
                        <a:rPr lang="en-US" sz="1200" u="none" strike="noStrike" baseline="0" dirty="0" smtClean="0">
                          <a:effectLst/>
                        </a:rPr>
                        <a:t>  Minority </a:t>
                      </a:r>
                      <a:r>
                        <a:rPr lang="en-US" sz="1200" u="none" strike="noStrike" baseline="0" dirty="0">
                          <a:effectLst/>
                        </a:rPr>
                        <a:t>Voting Rights</a:t>
                      </a:r>
                      <a:endParaRPr lang="en-US" sz="1200" b="0" i="0" u="none" strike="noStrike" baseline="0" dirty="0">
                        <a:solidFill>
                          <a:srgbClr val="000000"/>
                        </a:solidFill>
                        <a:effectLst/>
                        <a:latin typeface="Calibri"/>
                      </a:endParaRPr>
                    </a:p>
                  </a:txBody>
                  <a:tcPr marL="9525" marR="9525" marT="9525" marB="0" anchor="b"/>
                </a:tc>
                <a:tc>
                  <a:txBody>
                    <a:bodyPr/>
                    <a:lstStyle/>
                    <a:p>
                      <a:pPr algn="l" fontAlgn="b"/>
                      <a:r>
                        <a:rPr lang="en-US" sz="1200" u="none" strike="noStrike" baseline="0" dirty="0">
                          <a:effectLst/>
                        </a:rPr>
                        <a:t>No Discriminatory Purpose</a:t>
                      </a:r>
                      <a:endParaRPr lang="en-US" sz="1200" b="0" i="0" u="none" strike="noStrike" baseline="0" dirty="0">
                        <a:solidFill>
                          <a:srgbClr val="000000"/>
                        </a:solidFill>
                        <a:effectLst/>
                        <a:latin typeface="Calibri"/>
                      </a:endParaRPr>
                    </a:p>
                  </a:txBody>
                  <a:tcPr marL="9525" marR="9525" marT="9525" marB="0" anchor="b"/>
                </a:tc>
              </a:tr>
              <a:tr h="266695">
                <a:tc>
                  <a:txBody>
                    <a:bodyPr/>
                    <a:lstStyle/>
                    <a:p>
                      <a:pPr algn="l" fontAlgn="b"/>
                      <a:endParaRPr lang="en-US" sz="1200" b="0" i="0" u="none" strike="noStrike" baseline="0" dirty="0">
                        <a:solidFill>
                          <a:srgbClr val="000000"/>
                        </a:solidFill>
                        <a:effectLst/>
                        <a:latin typeface="Calibri"/>
                      </a:endParaRPr>
                    </a:p>
                  </a:txBody>
                  <a:tcPr marL="9525" marR="9525" marT="9525" marB="0" anchor="b"/>
                </a:tc>
                <a:tc>
                  <a:txBody>
                    <a:bodyPr/>
                    <a:lstStyle/>
                    <a:p>
                      <a:pPr algn="l" fontAlgn="b"/>
                      <a:endParaRPr lang="en-US" sz="1200" b="0" i="0" u="none" strike="noStrike" baseline="0">
                        <a:solidFill>
                          <a:srgbClr val="000000"/>
                        </a:solidFill>
                        <a:effectLst/>
                        <a:latin typeface="Calibri"/>
                      </a:endParaRPr>
                    </a:p>
                  </a:txBody>
                  <a:tcPr marL="9525" marR="9525" marT="9525" marB="0" anchor="b"/>
                </a:tc>
                <a:tc>
                  <a:txBody>
                    <a:bodyPr/>
                    <a:lstStyle/>
                    <a:p>
                      <a:pPr algn="l" fontAlgn="b"/>
                      <a:r>
                        <a:rPr lang="en-US" sz="1200" u="none" strike="noStrike" baseline="0" dirty="0">
                          <a:effectLst/>
                        </a:rPr>
                        <a:t>No Vote Dilution: Narrowly Tailored</a:t>
                      </a:r>
                      <a:endParaRPr lang="en-US" sz="1200" b="0" i="0" u="none" strike="noStrike" baseline="0" dirty="0">
                        <a:solidFill>
                          <a:srgbClr val="000000"/>
                        </a:solidFill>
                        <a:effectLst/>
                        <a:latin typeface="Calibri"/>
                      </a:endParaRPr>
                    </a:p>
                  </a:txBody>
                  <a:tcPr marL="9525" marR="9525" marT="9525" marB="0" anchor="b"/>
                </a:tc>
              </a:tr>
              <a:tr h="266695">
                <a:tc>
                  <a:txBody>
                    <a:bodyPr/>
                    <a:lstStyle/>
                    <a:p>
                      <a:pPr algn="l" fontAlgn="b"/>
                      <a:endParaRPr lang="en-US" sz="1200" b="0" i="0" u="none" strike="noStrike" baseline="0" dirty="0">
                        <a:solidFill>
                          <a:srgbClr val="000000"/>
                        </a:solidFill>
                        <a:effectLst/>
                        <a:latin typeface="Calibri"/>
                      </a:endParaRPr>
                    </a:p>
                  </a:txBody>
                  <a:tcPr marL="9525" marR="9525" marT="9525" marB="0" anchor="b"/>
                </a:tc>
                <a:tc>
                  <a:txBody>
                    <a:bodyPr/>
                    <a:lstStyle/>
                    <a:p>
                      <a:pPr algn="l" fontAlgn="b"/>
                      <a:endParaRPr lang="en-US" sz="1200" b="0" i="0" u="none" strike="noStrike" baseline="0">
                        <a:solidFill>
                          <a:srgbClr val="000000"/>
                        </a:solidFill>
                        <a:effectLst/>
                        <a:latin typeface="Calibri"/>
                      </a:endParaRPr>
                    </a:p>
                  </a:txBody>
                  <a:tcPr marL="9525" marR="9525" marT="9525" marB="0" anchor="b"/>
                </a:tc>
                <a:tc>
                  <a:txBody>
                    <a:bodyPr/>
                    <a:lstStyle/>
                    <a:p>
                      <a:pPr algn="l" fontAlgn="b"/>
                      <a:endParaRPr lang="en-US" sz="1200" b="0" i="0" u="none" strike="noStrike" baseline="0" dirty="0">
                        <a:solidFill>
                          <a:srgbClr val="000000"/>
                        </a:solidFill>
                        <a:effectLst/>
                        <a:latin typeface="Calibri"/>
                      </a:endParaRPr>
                    </a:p>
                  </a:txBody>
                  <a:tcPr marL="9525" marR="9525" marT="9525" marB="0" anchor="b"/>
                </a:tc>
              </a:tr>
              <a:tr h="266695">
                <a:tc>
                  <a:txBody>
                    <a:bodyPr/>
                    <a:lstStyle/>
                    <a:p>
                      <a:pPr algn="r" fontAlgn="b"/>
                      <a:r>
                        <a:rPr lang="en-US" sz="1200" u="none" strike="noStrike" baseline="0" dirty="0">
                          <a:effectLst/>
                        </a:rPr>
                        <a:t>3</a:t>
                      </a:r>
                      <a:endParaRPr lang="en-US" sz="1200" b="0" i="0" u="none" strike="noStrike" baseline="0" dirty="0">
                        <a:solidFill>
                          <a:srgbClr val="000000"/>
                        </a:solidFill>
                        <a:effectLst/>
                        <a:latin typeface="Calibri"/>
                      </a:endParaRPr>
                    </a:p>
                  </a:txBody>
                  <a:tcPr marL="9525" marR="9525" marT="9525" marB="0" anchor="b"/>
                </a:tc>
                <a:tc>
                  <a:txBody>
                    <a:bodyPr/>
                    <a:lstStyle/>
                    <a:p>
                      <a:pPr algn="l" fontAlgn="b"/>
                      <a:r>
                        <a:rPr lang="en-US" sz="1200" u="none" strike="noStrike" baseline="0" dirty="0" smtClean="0">
                          <a:effectLst/>
                        </a:rPr>
                        <a:t>  Equal </a:t>
                      </a:r>
                      <a:r>
                        <a:rPr lang="en-US" sz="1200" u="none" strike="noStrike" baseline="0" dirty="0">
                          <a:effectLst/>
                        </a:rPr>
                        <a:t>Protection</a:t>
                      </a:r>
                      <a:endParaRPr lang="en-US" sz="1200" b="0" i="0" u="none" strike="noStrike" baseline="0" dirty="0">
                        <a:solidFill>
                          <a:srgbClr val="000000"/>
                        </a:solidFill>
                        <a:effectLst/>
                        <a:latin typeface="Calibri"/>
                      </a:endParaRPr>
                    </a:p>
                  </a:txBody>
                  <a:tcPr marL="9525" marR="9525" marT="9525" marB="0" anchor="b"/>
                </a:tc>
                <a:tc>
                  <a:txBody>
                    <a:bodyPr/>
                    <a:lstStyle/>
                    <a:p>
                      <a:pPr algn="l" fontAlgn="b"/>
                      <a:r>
                        <a:rPr lang="en-US" sz="1200" u="none" strike="noStrike" baseline="0" dirty="0">
                          <a:effectLst/>
                        </a:rPr>
                        <a:t>Race must not Predominate</a:t>
                      </a:r>
                      <a:endParaRPr lang="en-US" sz="1200" b="0" i="0" u="none" strike="noStrike" baseline="0" dirty="0">
                        <a:solidFill>
                          <a:srgbClr val="000000"/>
                        </a:solidFill>
                        <a:effectLst/>
                        <a:latin typeface="Calibri"/>
                      </a:endParaRPr>
                    </a:p>
                  </a:txBody>
                  <a:tcPr marL="9525" marR="9525" marT="9525" marB="0" anchor="b"/>
                </a:tc>
              </a:tr>
              <a:tr h="266695">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r>
              <a:tr h="266695">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r>
              <a:tr h="333369">
                <a:tc gridSpan="2">
                  <a:txBody>
                    <a:bodyPr/>
                    <a:lstStyle/>
                    <a:p>
                      <a:pPr algn="l" fontAlgn="b"/>
                      <a:r>
                        <a:rPr lang="en-US" sz="1600" u="none" strike="noStrike" baseline="0" dirty="0">
                          <a:effectLst/>
                        </a:rPr>
                        <a:t>State</a:t>
                      </a:r>
                      <a:r>
                        <a:rPr lang="en-US" sz="1400" u="none" strike="noStrike" dirty="0">
                          <a:effectLst/>
                        </a:rPr>
                        <a:t> Law</a:t>
                      </a:r>
                      <a:endParaRPr lang="en-US" sz="1400" b="0" i="0" u="none" strike="noStrike" dirty="0">
                        <a:solidFill>
                          <a:srgbClr val="000000"/>
                        </a:solidFill>
                        <a:effectLst/>
                        <a:latin typeface="Calibri"/>
                      </a:endParaRPr>
                    </a:p>
                  </a:txBody>
                  <a:tcPr marL="9525" marR="9525" marT="9525" marB="0" anchor="b"/>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525" marR="9525" marT="9525" marB="0" anchor="b"/>
                </a:tc>
              </a:tr>
              <a:tr h="266695">
                <a:tc>
                  <a:txBody>
                    <a:bodyPr/>
                    <a:lstStyle/>
                    <a:p>
                      <a:pPr algn="r" fontAlgn="b"/>
                      <a:r>
                        <a:rPr lang="en-US" sz="1200" u="none" strike="noStrike" baseline="0" dirty="0">
                          <a:effectLst/>
                        </a:rPr>
                        <a:t>a</a:t>
                      </a:r>
                      <a:endParaRPr lang="en-US" sz="1200" b="0" i="0" u="none" strike="noStrike" baseline="0" dirty="0">
                        <a:solidFill>
                          <a:srgbClr val="000000"/>
                        </a:solidFill>
                        <a:effectLst/>
                        <a:latin typeface="Calibri"/>
                      </a:endParaRPr>
                    </a:p>
                  </a:txBody>
                  <a:tcPr marL="9525" marR="9525" marT="9525" marB="0" anchor="b"/>
                </a:tc>
                <a:tc gridSpan="2">
                  <a:txBody>
                    <a:bodyPr/>
                    <a:lstStyle/>
                    <a:p>
                      <a:pPr algn="l" fontAlgn="b"/>
                      <a:r>
                        <a:rPr lang="en-US" sz="1200" u="none" strike="noStrike" baseline="0" dirty="0" smtClean="0">
                          <a:effectLst/>
                        </a:rPr>
                        <a:t> Topography</a:t>
                      </a:r>
                      <a:endParaRPr lang="en-US" sz="1200" b="0" i="0" u="none" strike="noStrike" baseline="0" dirty="0">
                        <a:solidFill>
                          <a:srgbClr val="000000"/>
                        </a:solidFill>
                        <a:effectLst/>
                        <a:latin typeface="Calibri"/>
                      </a:endParaRPr>
                    </a:p>
                  </a:txBody>
                  <a:tcPr marL="9525" marR="9525" marT="9525" marB="0" anchor="b"/>
                </a:tc>
                <a:tc hMerge="1">
                  <a:txBody>
                    <a:bodyPr/>
                    <a:lstStyle/>
                    <a:p>
                      <a:endParaRPr lang="en-US"/>
                    </a:p>
                  </a:txBody>
                  <a:tcPr/>
                </a:tc>
              </a:tr>
              <a:tr h="266695">
                <a:tc>
                  <a:txBody>
                    <a:bodyPr/>
                    <a:lstStyle/>
                    <a:p>
                      <a:pPr algn="r" fontAlgn="b"/>
                      <a:r>
                        <a:rPr lang="en-US" sz="1200" u="none" strike="noStrike" baseline="0" dirty="0">
                          <a:effectLst/>
                        </a:rPr>
                        <a:t>b</a:t>
                      </a:r>
                      <a:endParaRPr lang="en-US" sz="1200" b="0" i="0" u="none" strike="noStrike" baseline="0" dirty="0">
                        <a:solidFill>
                          <a:srgbClr val="000000"/>
                        </a:solidFill>
                        <a:effectLst/>
                        <a:latin typeface="Calibri"/>
                      </a:endParaRPr>
                    </a:p>
                  </a:txBody>
                  <a:tcPr marL="9525" marR="9525" marT="9525" marB="0" anchor="b"/>
                </a:tc>
                <a:tc gridSpan="2">
                  <a:txBody>
                    <a:bodyPr/>
                    <a:lstStyle/>
                    <a:p>
                      <a:pPr algn="l" fontAlgn="b"/>
                      <a:r>
                        <a:rPr lang="en-US" sz="1200" u="none" strike="noStrike" baseline="0" dirty="0" smtClean="0">
                          <a:effectLst/>
                        </a:rPr>
                        <a:t> Geography</a:t>
                      </a:r>
                      <a:endParaRPr lang="en-US" sz="1200" b="0" i="0" u="none" strike="noStrike" baseline="0" dirty="0">
                        <a:solidFill>
                          <a:srgbClr val="000000"/>
                        </a:solidFill>
                        <a:effectLst/>
                        <a:latin typeface="Calibri"/>
                      </a:endParaRPr>
                    </a:p>
                  </a:txBody>
                  <a:tcPr marL="9525" marR="9525" marT="9525" marB="0" anchor="b"/>
                </a:tc>
                <a:tc hMerge="1">
                  <a:txBody>
                    <a:bodyPr/>
                    <a:lstStyle/>
                    <a:p>
                      <a:endParaRPr lang="en-US"/>
                    </a:p>
                  </a:txBody>
                  <a:tcPr/>
                </a:tc>
              </a:tr>
              <a:tr h="266695">
                <a:tc>
                  <a:txBody>
                    <a:bodyPr/>
                    <a:lstStyle/>
                    <a:p>
                      <a:pPr algn="r" fontAlgn="b"/>
                      <a:r>
                        <a:rPr lang="en-US" sz="1200" u="none" strike="noStrike" baseline="0" dirty="0">
                          <a:effectLst/>
                        </a:rPr>
                        <a:t>c</a:t>
                      </a:r>
                      <a:endParaRPr lang="en-US" sz="1200" b="0" i="0" u="none" strike="noStrike" baseline="0" dirty="0">
                        <a:solidFill>
                          <a:srgbClr val="000000"/>
                        </a:solidFill>
                        <a:effectLst/>
                        <a:latin typeface="Calibri"/>
                      </a:endParaRPr>
                    </a:p>
                  </a:txBody>
                  <a:tcPr marL="9525" marR="9525" marT="9525" marB="0" anchor="b"/>
                </a:tc>
                <a:tc gridSpan="2">
                  <a:txBody>
                    <a:bodyPr/>
                    <a:lstStyle/>
                    <a:p>
                      <a:pPr algn="l" fontAlgn="b"/>
                      <a:r>
                        <a:rPr lang="en-US" sz="1200" u="none" strike="noStrike" baseline="0" dirty="0" smtClean="0">
                          <a:effectLst/>
                        </a:rPr>
                        <a:t> Cohesiveness, </a:t>
                      </a:r>
                      <a:r>
                        <a:rPr lang="en-US" sz="1200" u="none" strike="noStrike" baseline="0" dirty="0">
                          <a:effectLst/>
                        </a:rPr>
                        <a:t>contiguity, integrity, and compactness of territory</a:t>
                      </a:r>
                      <a:endParaRPr lang="en-US" sz="1200" b="0" i="0" u="none" strike="noStrike" baseline="0" dirty="0">
                        <a:solidFill>
                          <a:srgbClr val="000000"/>
                        </a:solidFill>
                        <a:effectLst/>
                        <a:latin typeface="Calibri"/>
                      </a:endParaRPr>
                    </a:p>
                  </a:txBody>
                  <a:tcPr marL="9525" marR="9525" marT="9525" marB="0" anchor="b"/>
                </a:tc>
                <a:tc hMerge="1">
                  <a:txBody>
                    <a:bodyPr/>
                    <a:lstStyle/>
                    <a:p>
                      <a:endParaRPr lang="en-US"/>
                    </a:p>
                  </a:txBody>
                  <a:tcPr/>
                </a:tc>
              </a:tr>
              <a:tr h="266695">
                <a:tc>
                  <a:txBody>
                    <a:bodyPr/>
                    <a:lstStyle/>
                    <a:p>
                      <a:pPr algn="r" fontAlgn="b"/>
                      <a:r>
                        <a:rPr lang="en-US" sz="1200" u="none" strike="noStrike" baseline="0" dirty="0">
                          <a:effectLst/>
                        </a:rPr>
                        <a:t>d</a:t>
                      </a:r>
                      <a:endParaRPr lang="en-US" sz="1200" b="0" i="0" u="none" strike="noStrike" baseline="0" dirty="0">
                        <a:solidFill>
                          <a:srgbClr val="000000"/>
                        </a:solidFill>
                        <a:effectLst/>
                        <a:latin typeface="Calibri"/>
                      </a:endParaRPr>
                    </a:p>
                  </a:txBody>
                  <a:tcPr marL="9525" marR="9525" marT="9525" marB="0" anchor="b"/>
                </a:tc>
                <a:tc gridSpan="2">
                  <a:txBody>
                    <a:bodyPr/>
                    <a:lstStyle/>
                    <a:p>
                      <a:pPr algn="l" fontAlgn="b"/>
                      <a:r>
                        <a:rPr lang="en-US" sz="1200" u="none" strike="noStrike" baseline="0" dirty="0" smtClean="0">
                          <a:effectLst/>
                        </a:rPr>
                        <a:t> Community </a:t>
                      </a:r>
                      <a:r>
                        <a:rPr lang="en-US" sz="1200" u="none" strike="noStrike" baseline="0" dirty="0">
                          <a:effectLst/>
                        </a:rPr>
                        <a:t>of Interest</a:t>
                      </a:r>
                      <a:endParaRPr lang="en-US" sz="1200" b="0" i="0" u="none" strike="noStrike" baseline="0" dirty="0">
                        <a:solidFill>
                          <a:srgbClr val="000000"/>
                        </a:solidFill>
                        <a:effectLst/>
                        <a:latin typeface="Calibri"/>
                      </a:endParaRPr>
                    </a:p>
                  </a:txBody>
                  <a:tcPr marL="9525" marR="9525" marT="9525" marB="0" anchor="b"/>
                </a:tc>
                <a:tc hMerge="1">
                  <a:txBody>
                    <a:bodyPr/>
                    <a:lstStyle/>
                    <a:p>
                      <a:endParaRPr lang="en-US"/>
                    </a:p>
                  </a:txBody>
                  <a:tcPr/>
                </a:tc>
              </a:tr>
            </a:tbl>
          </a:graphicData>
        </a:graphic>
      </p:graphicFrame>
    </p:spTree>
    <p:extLst>
      <p:ext uri="{BB962C8B-B14F-4D97-AF65-F5344CB8AC3E}">
        <p14:creationId xmlns:p14="http://schemas.microsoft.com/office/powerpoint/2010/main" val="9774043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03312" y="440526"/>
            <a:ext cx="8947522" cy="613574"/>
          </a:xfrm>
        </p:spPr>
        <p:txBody>
          <a:bodyPr>
            <a:normAutofit fontScale="90000"/>
          </a:bodyPr>
          <a:lstStyle/>
          <a:p>
            <a:r>
              <a:rPr lang="en-US" dirty="0" smtClean="0"/>
              <a:t>Demographic Data</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087083624"/>
              </p:ext>
            </p:extLst>
          </p:nvPr>
        </p:nvGraphicFramePr>
        <p:xfrm>
          <a:off x="1244909" y="1080264"/>
          <a:ext cx="9816025" cy="5319798"/>
        </p:xfrm>
        <a:graphic>
          <a:graphicData uri="http://schemas.openxmlformats.org/drawingml/2006/table">
            <a:tbl>
              <a:tblPr>
                <a:tableStyleId>{073A0DAA-6AF3-43AB-8588-CEC1D06C72B9}</a:tableStyleId>
              </a:tblPr>
              <a:tblGrid>
                <a:gridCol w="2891947"/>
                <a:gridCol w="1799398"/>
                <a:gridCol w="1281170"/>
                <a:gridCol w="1281170"/>
                <a:gridCol w="1281170"/>
                <a:gridCol w="1281170"/>
              </a:tblGrid>
              <a:tr h="186646">
                <a:tc gridSpan="6">
                  <a:txBody>
                    <a:bodyPr/>
                    <a:lstStyle/>
                    <a:p>
                      <a:pPr algn="ctr" fontAlgn="t"/>
                      <a:r>
                        <a:rPr lang="en-US" sz="1200" u="none" strike="noStrike" dirty="0">
                          <a:effectLst/>
                        </a:rPr>
                        <a:t>2010 Census PL94-171: Redistricting Data </a:t>
                      </a:r>
                      <a:r>
                        <a:rPr lang="en-US" sz="1200" u="none" strike="noStrike" dirty="0" smtClean="0">
                          <a:effectLst/>
                        </a:rPr>
                        <a:t>File</a:t>
                      </a:r>
                    </a:p>
                    <a:p>
                      <a:pPr algn="ctr" fontAlgn="t"/>
                      <a:endParaRPr lang="en-US" sz="1200" b="1" i="0" u="none" strike="noStrike" dirty="0">
                        <a:solidFill>
                          <a:srgbClr val="000000"/>
                        </a:solidFill>
                        <a:effectLst/>
                        <a:latin typeface="Calibri"/>
                      </a:endParaRPr>
                    </a:p>
                  </a:txBody>
                  <a:tcPr marL="7371" marR="7371" marT="7371"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8256">
                <a:tc>
                  <a:txBody>
                    <a:bodyPr/>
                    <a:lstStyle/>
                    <a:p>
                      <a:pPr algn="l" fontAlgn="b"/>
                      <a:r>
                        <a:rPr lang="en-US" sz="1200" u="none" strike="noStrike" dirty="0">
                          <a:effectLst/>
                        </a:rPr>
                        <a:t>Population</a:t>
                      </a:r>
                      <a:endParaRPr lang="en-US" sz="1200" b="0" i="0" u="none" strike="noStrike" dirty="0">
                        <a:solidFill>
                          <a:srgbClr val="000000"/>
                        </a:solidFill>
                        <a:effectLst/>
                        <a:latin typeface="Calibri"/>
                      </a:endParaRPr>
                    </a:p>
                  </a:txBody>
                  <a:tcPr marL="7371" marR="7371" marT="7371" marB="0" anchor="b"/>
                </a:tc>
                <a:tc>
                  <a:txBody>
                    <a:bodyPr/>
                    <a:lstStyle/>
                    <a:p>
                      <a:pPr algn="r" fontAlgn="b"/>
                      <a:r>
                        <a:rPr lang="en-US" sz="1200" u="none" strike="noStrike">
                          <a:effectLst/>
                        </a:rPr>
                        <a:t>Total</a:t>
                      </a:r>
                      <a:endParaRPr lang="en-US" sz="1200" b="0" i="0" u="none" strike="noStrike">
                        <a:solidFill>
                          <a:srgbClr val="000000"/>
                        </a:solidFill>
                        <a:effectLst/>
                        <a:latin typeface="Calibri"/>
                      </a:endParaRPr>
                    </a:p>
                  </a:txBody>
                  <a:tcPr marL="7371" marR="7371" marT="7371" marB="0" anchor="b"/>
                </a:tc>
                <a:tc>
                  <a:txBody>
                    <a:bodyPr/>
                    <a:lstStyle/>
                    <a:p>
                      <a:pPr algn="r" fontAlgn="b"/>
                      <a:r>
                        <a:rPr lang="en-US" sz="1200" u="none" strike="noStrike">
                          <a:effectLst/>
                        </a:rPr>
                        <a:t>NH White</a:t>
                      </a:r>
                      <a:endParaRPr lang="en-US" sz="1200" b="0" i="0" u="none" strike="noStrike">
                        <a:solidFill>
                          <a:srgbClr val="000000"/>
                        </a:solidFill>
                        <a:effectLst/>
                        <a:latin typeface="Calibri"/>
                      </a:endParaRPr>
                    </a:p>
                  </a:txBody>
                  <a:tcPr marL="7371" marR="7371" marT="7371" marB="0" anchor="b"/>
                </a:tc>
                <a:tc>
                  <a:txBody>
                    <a:bodyPr/>
                    <a:lstStyle/>
                    <a:p>
                      <a:pPr algn="r" fontAlgn="b"/>
                      <a:r>
                        <a:rPr lang="en-US" sz="1200" u="none" strike="noStrike">
                          <a:effectLst/>
                        </a:rPr>
                        <a:t>Latino</a:t>
                      </a:r>
                      <a:endParaRPr lang="en-US" sz="1200" b="0" i="0" u="none" strike="noStrike">
                        <a:solidFill>
                          <a:srgbClr val="000000"/>
                        </a:solidFill>
                        <a:effectLst/>
                        <a:latin typeface="Calibri"/>
                      </a:endParaRPr>
                    </a:p>
                  </a:txBody>
                  <a:tcPr marL="7371" marR="7371" marT="7371" marB="0" anchor="b"/>
                </a:tc>
                <a:tc>
                  <a:txBody>
                    <a:bodyPr/>
                    <a:lstStyle/>
                    <a:p>
                      <a:pPr algn="r" fontAlgn="b"/>
                      <a:r>
                        <a:rPr lang="en-US" sz="1200" u="none" strike="noStrike">
                          <a:effectLst/>
                        </a:rPr>
                        <a:t>NH Black</a:t>
                      </a:r>
                      <a:endParaRPr lang="en-US" sz="1200" b="0" i="0" u="none" strike="noStrike">
                        <a:solidFill>
                          <a:srgbClr val="000000"/>
                        </a:solidFill>
                        <a:effectLst/>
                        <a:latin typeface="Calibri"/>
                      </a:endParaRPr>
                    </a:p>
                  </a:txBody>
                  <a:tcPr marL="7371" marR="7371" marT="7371" marB="0" anchor="b"/>
                </a:tc>
                <a:tc>
                  <a:txBody>
                    <a:bodyPr/>
                    <a:lstStyle/>
                    <a:p>
                      <a:pPr algn="r" fontAlgn="b"/>
                      <a:r>
                        <a:rPr lang="en-US" sz="1200" u="none" strike="noStrike">
                          <a:effectLst/>
                        </a:rPr>
                        <a:t>NH Asian</a:t>
                      </a:r>
                      <a:endParaRPr lang="en-US" sz="1200" b="0" i="0" u="none" strike="noStrike">
                        <a:solidFill>
                          <a:srgbClr val="000000"/>
                        </a:solidFill>
                        <a:effectLst/>
                        <a:latin typeface="Calibri"/>
                      </a:endParaRPr>
                    </a:p>
                  </a:txBody>
                  <a:tcPr marL="7371" marR="132670" marT="7371" marB="0" anchor="b"/>
                </a:tc>
              </a:tr>
              <a:tr h="188256">
                <a:tc>
                  <a:txBody>
                    <a:bodyPr/>
                    <a:lstStyle/>
                    <a:p>
                      <a:pPr algn="l" fontAlgn="b"/>
                      <a:r>
                        <a:rPr lang="en-US" sz="1200" u="none" strike="noStrike" dirty="0">
                          <a:effectLst/>
                        </a:rPr>
                        <a:t> </a:t>
                      </a:r>
                      <a:endParaRPr lang="en-US" sz="1200" b="0" i="0" u="none" strike="noStrike" dirty="0">
                        <a:solidFill>
                          <a:srgbClr val="000000"/>
                        </a:solidFill>
                        <a:effectLst/>
                        <a:latin typeface="Calibri"/>
                      </a:endParaRPr>
                    </a:p>
                  </a:txBody>
                  <a:tcPr marL="7371" marR="7371" marT="7371" marB="0" anchor="b"/>
                </a:tc>
                <a:tc>
                  <a:txBody>
                    <a:bodyPr/>
                    <a:lstStyle/>
                    <a:p>
                      <a:pPr algn="r" fontAlgn="b"/>
                      <a:r>
                        <a:rPr lang="en-US" sz="1200" u="none" strike="noStrike">
                          <a:effectLst/>
                        </a:rPr>
                        <a:t>85331</a:t>
                      </a:r>
                      <a:endParaRPr lang="en-US" sz="1200" b="0" i="0" u="none" strike="noStrike">
                        <a:solidFill>
                          <a:srgbClr val="000000"/>
                        </a:solidFill>
                        <a:effectLst/>
                        <a:latin typeface="Calibri"/>
                      </a:endParaRPr>
                    </a:p>
                  </a:txBody>
                  <a:tcPr marL="7371" marR="7371" marT="7371" marB="0" anchor="b"/>
                </a:tc>
                <a:tc>
                  <a:txBody>
                    <a:bodyPr/>
                    <a:lstStyle/>
                    <a:p>
                      <a:pPr algn="r" fontAlgn="b"/>
                      <a:r>
                        <a:rPr lang="en-US" sz="1200" u="none" strike="noStrike">
                          <a:effectLst/>
                        </a:rPr>
                        <a:t>28.3%</a:t>
                      </a:r>
                      <a:endParaRPr lang="en-US" sz="1200" b="0" i="0" u="none" strike="noStrike">
                        <a:solidFill>
                          <a:srgbClr val="000000"/>
                        </a:solidFill>
                        <a:effectLst/>
                        <a:latin typeface="Calibri"/>
                      </a:endParaRPr>
                    </a:p>
                  </a:txBody>
                  <a:tcPr marL="7371" marR="7371" marT="7371" marB="0" anchor="b"/>
                </a:tc>
                <a:tc>
                  <a:txBody>
                    <a:bodyPr/>
                    <a:lstStyle/>
                    <a:p>
                      <a:pPr algn="r" fontAlgn="b"/>
                      <a:r>
                        <a:rPr lang="en-US" sz="1200" u="none" strike="noStrike">
                          <a:effectLst/>
                        </a:rPr>
                        <a:t>65.7%</a:t>
                      </a:r>
                      <a:endParaRPr lang="en-US" sz="1200" b="0" i="0" u="none" strike="noStrike">
                        <a:solidFill>
                          <a:srgbClr val="000000"/>
                        </a:solidFill>
                        <a:effectLst/>
                        <a:latin typeface="Calibri"/>
                      </a:endParaRPr>
                    </a:p>
                  </a:txBody>
                  <a:tcPr marL="7371" marR="7371" marT="7371" marB="0" anchor="b"/>
                </a:tc>
                <a:tc>
                  <a:txBody>
                    <a:bodyPr/>
                    <a:lstStyle/>
                    <a:p>
                      <a:pPr algn="r" fontAlgn="b"/>
                      <a:r>
                        <a:rPr lang="en-US" sz="1200" u="none" strike="noStrike">
                          <a:effectLst/>
                        </a:rPr>
                        <a:t>1.1%</a:t>
                      </a:r>
                      <a:endParaRPr lang="en-US" sz="1200" b="0" i="0" u="none" strike="noStrike">
                        <a:solidFill>
                          <a:srgbClr val="000000"/>
                        </a:solidFill>
                        <a:effectLst/>
                        <a:latin typeface="Calibri"/>
                      </a:endParaRPr>
                    </a:p>
                  </a:txBody>
                  <a:tcPr marL="7371" marR="7371" marT="7371" marB="0" anchor="b"/>
                </a:tc>
                <a:tc>
                  <a:txBody>
                    <a:bodyPr/>
                    <a:lstStyle/>
                    <a:p>
                      <a:pPr algn="r" fontAlgn="b"/>
                      <a:r>
                        <a:rPr lang="en-US" sz="1200" u="none" strike="noStrike">
                          <a:effectLst/>
                        </a:rPr>
                        <a:t>3.9%</a:t>
                      </a:r>
                      <a:endParaRPr lang="en-US" sz="1200" b="0" i="0" u="none" strike="noStrike">
                        <a:solidFill>
                          <a:srgbClr val="000000"/>
                        </a:solidFill>
                        <a:effectLst/>
                        <a:latin typeface="Calibri"/>
                      </a:endParaRPr>
                    </a:p>
                  </a:txBody>
                  <a:tcPr marL="7371" marR="132670" marT="7371" marB="0" anchor="b"/>
                </a:tc>
              </a:tr>
              <a:tr h="188256">
                <a:tc>
                  <a:txBody>
                    <a:bodyPr/>
                    <a:lstStyle/>
                    <a:p>
                      <a:pPr algn="r" fontAlgn="b"/>
                      <a:r>
                        <a:rPr lang="en-US" sz="1200" u="none" strike="noStrike" dirty="0">
                          <a:effectLst/>
                        </a:rPr>
                        <a:t>Ideal District Population</a:t>
                      </a:r>
                      <a:endParaRPr lang="en-US" sz="1200" b="0" i="0" u="none" strike="noStrike" dirty="0">
                        <a:solidFill>
                          <a:srgbClr val="000000"/>
                        </a:solidFill>
                        <a:effectLst/>
                        <a:latin typeface="Calibri"/>
                      </a:endParaRPr>
                    </a:p>
                  </a:txBody>
                  <a:tcPr marL="7371" marR="7371" marT="7371" marB="0" anchor="b"/>
                </a:tc>
                <a:tc>
                  <a:txBody>
                    <a:bodyPr/>
                    <a:lstStyle/>
                    <a:p>
                      <a:pPr algn="r" fontAlgn="b"/>
                      <a:r>
                        <a:rPr lang="en-US" sz="1200" u="none" strike="noStrike">
                          <a:effectLst/>
                        </a:rPr>
                        <a:t>21333</a:t>
                      </a:r>
                      <a:endParaRPr lang="en-US" sz="1200" b="0" i="0" u="none" strike="noStrike">
                        <a:solidFill>
                          <a:srgbClr val="000000"/>
                        </a:solidFill>
                        <a:effectLst/>
                        <a:latin typeface="Calibri"/>
                      </a:endParaRPr>
                    </a:p>
                  </a:txBody>
                  <a:tcPr marL="7371" marR="7371" marT="7371"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7371" marR="7371" marT="7371"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7371" marR="7371" marT="7371"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7371" marR="7371" marT="7371" marB="0" anchor="b"/>
                </a:tc>
                <a:tc>
                  <a:txBody>
                    <a:bodyPr/>
                    <a:lstStyle/>
                    <a:p>
                      <a:pPr algn="r" fontAlgn="b"/>
                      <a:r>
                        <a:rPr lang="en-US" sz="1200" u="none" strike="noStrike">
                          <a:effectLst/>
                        </a:rPr>
                        <a:t> </a:t>
                      </a:r>
                      <a:endParaRPr lang="en-US" sz="1200" b="0" i="0" u="none" strike="noStrike">
                        <a:solidFill>
                          <a:srgbClr val="000000"/>
                        </a:solidFill>
                        <a:effectLst/>
                        <a:latin typeface="Calibri"/>
                      </a:endParaRPr>
                    </a:p>
                  </a:txBody>
                  <a:tcPr marL="7371" marR="132670" marT="7371" marB="0" anchor="b"/>
                </a:tc>
              </a:tr>
              <a:tr h="188256">
                <a:tc>
                  <a:txBody>
                    <a:bodyPr/>
                    <a:lstStyle/>
                    <a:p>
                      <a:pPr algn="l" fontAlgn="b"/>
                      <a:r>
                        <a:rPr lang="en-US" sz="1200" u="none" strike="noStrike" dirty="0">
                          <a:effectLst/>
                        </a:rPr>
                        <a:t>Voting Age Population</a:t>
                      </a:r>
                      <a:endParaRPr lang="en-US" sz="1200" b="0" i="0" u="none" strike="noStrike" dirty="0">
                        <a:solidFill>
                          <a:srgbClr val="000000"/>
                        </a:solidFill>
                        <a:effectLst/>
                        <a:latin typeface="Calibri"/>
                      </a:endParaRPr>
                    </a:p>
                  </a:txBody>
                  <a:tcPr marL="7371" marR="7371" marT="7371" marB="0" anchor="b"/>
                </a:tc>
                <a:tc>
                  <a:txBody>
                    <a:bodyPr/>
                    <a:lstStyle/>
                    <a:p>
                      <a:pPr algn="r" fontAlgn="b"/>
                      <a:r>
                        <a:rPr lang="en-US" sz="1200" u="none" strike="noStrike">
                          <a:effectLst/>
                        </a:rPr>
                        <a:t> </a:t>
                      </a:r>
                      <a:endParaRPr lang="en-US" sz="1200" b="0" i="0" u="none" strike="noStrike">
                        <a:solidFill>
                          <a:srgbClr val="000000"/>
                        </a:solidFill>
                        <a:effectLst/>
                        <a:latin typeface="Calibri"/>
                      </a:endParaRPr>
                    </a:p>
                  </a:txBody>
                  <a:tcPr marL="7371" marR="7371" marT="7371" marB="0" anchor="b"/>
                </a:tc>
                <a:tc>
                  <a:txBody>
                    <a:bodyPr/>
                    <a:lstStyle/>
                    <a:p>
                      <a:pPr algn="r" fontAlgn="b"/>
                      <a:r>
                        <a:rPr lang="en-US" sz="1200" u="none" strike="noStrike">
                          <a:effectLst/>
                        </a:rPr>
                        <a:t>NH White</a:t>
                      </a:r>
                      <a:endParaRPr lang="en-US" sz="1200" b="0" i="0" u="none" strike="noStrike">
                        <a:solidFill>
                          <a:srgbClr val="000000"/>
                        </a:solidFill>
                        <a:effectLst/>
                        <a:latin typeface="Calibri"/>
                      </a:endParaRPr>
                    </a:p>
                  </a:txBody>
                  <a:tcPr marL="7371" marR="7371" marT="7371" marB="0" anchor="b"/>
                </a:tc>
                <a:tc>
                  <a:txBody>
                    <a:bodyPr/>
                    <a:lstStyle/>
                    <a:p>
                      <a:pPr algn="r" fontAlgn="b"/>
                      <a:r>
                        <a:rPr lang="en-US" sz="1200" u="none" strike="noStrike">
                          <a:effectLst/>
                        </a:rPr>
                        <a:t>Latino</a:t>
                      </a:r>
                      <a:endParaRPr lang="en-US" sz="1200" b="0" i="0" u="none" strike="noStrike">
                        <a:solidFill>
                          <a:srgbClr val="000000"/>
                        </a:solidFill>
                        <a:effectLst/>
                        <a:latin typeface="Calibri"/>
                      </a:endParaRPr>
                    </a:p>
                  </a:txBody>
                  <a:tcPr marL="7371" marR="7371" marT="7371" marB="0" anchor="b"/>
                </a:tc>
                <a:tc>
                  <a:txBody>
                    <a:bodyPr/>
                    <a:lstStyle/>
                    <a:p>
                      <a:pPr algn="r" fontAlgn="b"/>
                      <a:r>
                        <a:rPr lang="en-US" sz="1200" u="none" strike="noStrike">
                          <a:effectLst/>
                        </a:rPr>
                        <a:t>NH Black</a:t>
                      </a:r>
                      <a:endParaRPr lang="en-US" sz="1200" b="0" i="0" u="none" strike="noStrike">
                        <a:solidFill>
                          <a:srgbClr val="000000"/>
                        </a:solidFill>
                        <a:effectLst/>
                        <a:latin typeface="Calibri"/>
                      </a:endParaRPr>
                    </a:p>
                  </a:txBody>
                  <a:tcPr marL="7371" marR="7371" marT="7371" marB="0" anchor="b"/>
                </a:tc>
                <a:tc>
                  <a:txBody>
                    <a:bodyPr/>
                    <a:lstStyle/>
                    <a:p>
                      <a:pPr algn="r" fontAlgn="b"/>
                      <a:r>
                        <a:rPr lang="en-US" sz="1200" u="none" strike="noStrike">
                          <a:effectLst/>
                        </a:rPr>
                        <a:t>NH Asian</a:t>
                      </a:r>
                      <a:endParaRPr lang="en-US" sz="1200" b="0" i="0" u="none" strike="noStrike">
                        <a:solidFill>
                          <a:srgbClr val="000000"/>
                        </a:solidFill>
                        <a:effectLst/>
                        <a:latin typeface="Calibri"/>
                      </a:endParaRPr>
                    </a:p>
                  </a:txBody>
                  <a:tcPr marL="7371" marR="132670" marT="7371" marB="0" anchor="b"/>
                </a:tc>
              </a:tr>
              <a:tr h="188256">
                <a:tc>
                  <a:txBody>
                    <a:bodyPr/>
                    <a:lstStyle/>
                    <a:p>
                      <a:pPr algn="l" fontAlgn="b"/>
                      <a:r>
                        <a:rPr lang="en-US" sz="1200" u="none" strike="noStrike" dirty="0">
                          <a:effectLst/>
                        </a:rPr>
                        <a:t> </a:t>
                      </a:r>
                      <a:endParaRPr lang="en-US" sz="1200" b="0" i="0" u="none" strike="noStrike" dirty="0">
                        <a:solidFill>
                          <a:srgbClr val="000000"/>
                        </a:solidFill>
                        <a:effectLst/>
                        <a:latin typeface="Calibri"/>
                      </a:endParaRPr>
                    </a:p>
                  </a:txBody>
                  <a:tcPr marL="7371" marR="7371" marT="7371" marB="0" anchor="b"/>
                </a:tc>
                <a:tc>
                  <a:txBody>
                    <a:bodyPr/>
                    <a:lstStyle/>
                    <a:p>
                      <a:pPr algn="l" fontAlgn="b"/>
                      <a:endParaRPr lang="en-US" sz="1200" b="0" i="0" u="none" strike="noStrike">
                        <a:solidFill>
                          <a:srgbClr val="000000"/>
                        </a:solidFill>
                        <a:effectLst/>
                        <a:latin typeface="Calibri"/>
                      </a:endParaRPr>
                    </a:p>
                  </a:txBody>
                  <a:tcPr marL="7371" marR="7371" marT="7371" marB="0" anchor="b"/>
                </a:tc>
                <a:tc>
                  <a:txBody>
                    <a:bodyPr/>
                    <a:lstStyle/>
                    <a:p>
                      <a:pPr algn="r" fontAlgn="b"/>
                      <a:r>
                        <a:rPr lang="en-US" sz="1200" u="none" strike="noStrike">
                          <a:effectLst/>
                        </a:rPr>
                        <a:t>32.9%</a:t>
                      </a:r>
                      <a:endParaRPr lang="en-US" sz="1200" b="0" i="0" u="none" strike="noStrike">
                        <a:solidFill>
                          <a:srgbClr val="000000"/>
                        </a:solidFill>
                        <a:effectLst/>
                        <a:latin typeface="Calibri"/>
                      </a:endParaRPr>
                    </a:p>
                  </a:txBody>
                  <a:tcPr marL="7371" marR="7371" marT="7371" marB="0" anchor="b"/>
                </a:tc>
                <a:tc>
                  <a:txBody>
                    <a:bodyPr/>
                    <a:lstStyle/>
                    <a:p>
                      <a:pPr algn="r" fontAlgn="b"/>
                      <a:r>
                        <a:rPr lang="en-US" sz="1200" u="none" strike="noStrike">
                          <a:effectLst/>
                        </a:rPr>
                        <a:t>60.6%</a:t>
                      </a:r>
                      <a:endParaRPr lang="en-US" sz="1200" b="0" i="0" u="none" strike="noStrike">
                        <a:solidFill>
                          <a:srgbClr val="000000"/>
                        </a:solidFill>
                        <a:effectLst/>
                        <a:latin typeface="Calibri"/>
                      </a:endParaRPr>
                    </a:p>
                  </a:txBody>
                  <a:tcPr marL="7371" marR="7371" marT="7371" marB="0" anchor="b"/>
                </a:tc>
                <a:tc>
                  <a:txBody>
                    <a:bodyPr/>
                    <a:lstStyle/>
                    <a:p>
                      <a:pPr algn="r" fontAlgn="b"/>
                      <a:r>
                        <a:rPr lang="en-US" sz="1200" u="none" strike="noStrike">
                          <a:effectLst/>
                        </a:rPr>
                        <a:t>1.1%</a:t>
                      </a:r>
                      <a:endParaRPr lang="en-US" sz="1200" b="0" i="0" u="none" strike="noStrike">
                        <a:solidFill>
                          <a:srgbClr val="000000"/>
                        </a:solidFill>
                        <a:effectLst/>
                        <a:latin typeface="Calibri"/>
                      </a:endParaRPr>
                    </a:p>
                  </a:txBody>
                  <a:tcPr marL="7371" marR="7371" marT="7371" marB="0" anchor="b"/>
                </a:tc>
                <a:tc>
                  <a:txBody>
                    <a:bodyPr/>
                    <a:lstStyle/>
                    <a:p>
                      <a:pPr algn="r" fontAlgn="b"/>
                      <a:r>
                        <a:rPr lang="en-US" sz="1200" u="none" strike="noStrike">
                          <a:effectLst/>
                        </a:rPr>
                        <a:t>4.3%</a:t>
                      </a:r>
                      <a:endParaRPr lang="en-US" sz="1200" b="0" i="0" u="none" strike="noStrike">
                        <a:solidFill>
                          <a:srgbClr val="000000"/>
                        </a:solidFill>
                        <a:effectLst/>
                        <a:latin typeface="Calibri"/>
                      </a:endParaRPr>
                    </a:p>
                  </a:txBody>
                  <a:tcPr marL="7371" marR="132670" marT="7371" marB="0" anchor="b"/>
                </a:tc>
              </a:tr>
              <a:tr h="197669">
                <a:tc>
                  <a:txBody>
                    <a:bodyPr/>
                    <a:lstStyle/>
                    <a:p>
                      <a:pPr algn="l" fontAlgn="b"/>
                      <a:r>
                        <a:rPr lang="en-US" sz="1200" u="none" strike="noStrike" dirty="0">
                          <a:effectLst/>
                        </a:rPr>
                        <a:t> </a:t>
                      </a:r>
                      <a:endParaRPr lang="en-US" sz="1200" b="0" i="0" u="none" strike="noStrike" dirty="0">
                        <a:solidFill>
                          <a:srgbClr val="000000"/>
                        </a:solidFill>
                        <a:effectLst/>
                        <a:latin typeface="Calibri"/>
                      </a:endParaRPr>
                    </a:p>
                  </a:txBody>
                  <a:tcPr marL="7371" marR="7371" marT="7371"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7371" marR="7371" marT="7371"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7371" marR="7371" marT="7371"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7371" marR="7371" marT="7371"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7371" marR="7371" marT="7371" marB="0" anchor="b"/>
                </a:tc>
                <a:tc>
                  <a:txBody>
                    <a:bodyPr/>
                    <a:lstStyle/>
                    <a:p>
                      <a:pPr algn="r" fontAlgn="b"/>
                      <a:r>
                        <a:rPr lang="en-US" sz="1200" u="none" strike="noStrike">
                          <a:effectLst/>
                        </a:rPr>
                        <a:t> </a:t>
                      </a:r>
                      <a:endParaRPr lang="en-US" sz="1200" b="0" i="0" u="none" strike="noStrike">
                        <a:solidFill>
                          <a:srgbClr val="000000"/>
                        </a:solidFill>
                        <a:effectLst/>
                        <a:latin typeface="Calibri"/>
                      </a:endParaRPr>
                    </a:p>
                  </a:txBody>
                  <a:tcPr marL="7371" marR="132670" marT="7371" marB="0" anchor="b"/>
                </a:tc>
              </a:tr>
              <a:tr h="186646">
                <a:tc gridSpan="6">
                  <a:txBody>
                    <a:bodyPr/>
                    <a:lstStyle/>
                    <a:p>
                      <a:pPr algn="ctr" fontAlgn="t"/>
                      <a:r>
                        <a:rPr lang="en-US" sz="1200" u="none" strike="noStrike" dirty="0">
                          <a:effectLst/>
                        </a:rPr>
                        <a:t>2012 5 Year American Community Survey: DOJ Special </a:t>
                      </a:r>
                      <a:r>
                        <a:rPr lang="en-US" sz="1200" u="none" strike="noStrike" dirty="0" smtClean="0">
                          <a:effectLst/>
                        </a:rPr>
                        <a:t>Tabulation</a:t>
                      </a:r>
                    </a:p>
                    <a:p>
                      <a:pPr algn="ctr" fontAlgn="t"/>
                      <a:endParaRPr lang="en-US" sz="1200" b="1" i="0" u="none" strike="noStrike" dirty="0">
                        <a:solidFill>
                          <a:srgbClr val="000000"/>
                        </a:solidFill>
                        <a:effectLst/>
                        <a:latin typeface="Calibri"/>
                      </a:endParaRPr>
                    </a:p>
                  </a:txBody>
                  <a:tcPr marL="7371" marR="7371" marT="7371"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8256">
                <a:tc>
                  <a:txBody>
                    <a:bodyPr/>
                    <a:lstStyle/>
                    <a:p>
                      <a:pPr algn="l" fontAlgn="b"/>
                      <a:r>
                        <a:rPr lang="en-US" sz="1200" u="none" strike="noStrike" dirty="0">
                          <a:effectLst/>
                        </a:rPr>
                        <a:t>Citizen Voting Age Population</a:t>
                      </a:r>
                      <a:endParaRPr lang="en-US" sz="1200" b="0" i="0" u="none" strike="noStrike" dirty="0">
                        <a:solidFill>
                          <a:srgbClr val="000000"/>
                        </a:solidFill>
                        <a:effectLst/>
                        <a:latin typeface="Calibri"/>
                      </a:endParaRPr>
                    </a:p>
                  </a:txBody>
                  <a:tcPr marL="7371" marR="7371" marT="7371" marB="0" anchor="b"/>
                </a:tc>
                <a:tc>
                  <a:txBody>
                    <a:bodyPr/>
                    <a:lstStyle/>
                    <a:p>
                      <a:pPr algn="r" fontAlgn="b"/>
                      <a:r>
                        <a:rPr lang="en-US" sz="1200" u="none" strike="noStrike">
                          <a:effectLst/>
                        </a:rPr>
                        <a:t> </a:t>
                      </a:r>
                      <a:endParaRPr lang="en-US" sz="1200" b="0" i="0" u="none" strike="noStrike">
                        <a:solidFill>
                          <a:srgbClr val="000000"/>
                        </a:solidFill>
                        <a:effectLst/>
                        <a:latin typeface="Calibri"/>
                      </a:endParaRPr>
                    </a:p>
                  </a:txBody>
                  <a:tcPr marL="7371" marR="7371" marT="7371" marB="0" anchor="b"/>
                </a:tc>
                <a:tc>
                  <a:txBody>
                    <a:bodyPr/>
                    <a:lstStyle/>
                    <a:p>
                      <a:pPr algn="r" fontAlgn="b"/>
                      <a:r>
                        <a:rPr lang="en-US" sz="1200" u="none" strike="noStrike">
                          <a:effectLst/>
                        </a:rPr>
                        <a:t>NH White</a:t>
                      </a:r>
                      <a:endParaRPr lang="en-US" sz="1200" b="0" i="0" u="none" strike="noStrike">
                        <a:solidFill>
                          <a:srgbClr val="000000"/>
                        </a:solidFill>
                        <a:effectLst/>
                        <a:latin typeface="Calibri"/>
                      </a:endParaRPr>
                    </a:p>
                  </a:txBody>
                  <a:tcPr marL="7371" marR="7371" marT="7371" marB="0" anchor="b"/>
                </a:tc>
                <a:tc>
                  <a:txBody>
                    <a:bodyPr/>
                    <a:lstStyle/>
                    <a:p>
                      <a:pPr algn="r" fontAlgn="b"/>
                      <a:r>
                        <a:rPr lang="en-US" sz="1200" u="none" strike="noStrike">
                          <a:effectLst/>
                        </a:rPr>
                        <a:t>Latino</a:t>
                      </a:r>
                      <a:endParaRPr lang="en-US" sz="1200" b="0" i="0" u="none" strike="noStrike">
                        <a:solidFill>
                          <a:srgbClr val="000000"/>
                        </a:solidFill>
                        <a:effectLst/>
                        <a:latin typeface="Calibri"/>
                      </a:endParaRPr>
                    </a:p>
                  </a:txBody>
                  <a:tcPr marL="7371" marR="7371" marT="7371" marB="0" anchor="b"/>
                </a:tc>
                <a:tc>
                  <a:txBody>
                    <a:bodyPr/>
                    <a:lstStyle/>
                    <a:p>
                      <a:pPr algn="r" fontAlgn="b"/>
                      <a:r>
                        <a:rPr lang="en-US" sz="1200" u="none" strike="noStrike">
                          <a:effectLst/>
                        </a:rPr>
                        <a:t>NH Black</a:t>
                      </a:r>
                      <a:endParaRPr lang="en-US" sz="1200" b="0" i="0" u="none" strike="noStrike">
                        <a:solidFill>
                          <a:srgbClr val="000000"/>
                        </a:solidFill>
                        <a:effectLst/>
                        <a:latin typeface="Calibri"/>
                      </a:endParaRPr>
                    </a:p>
                  </a:txBody>
                  <a:tcPr marL="7371" marR="7371" marT="7371" marB="0" anchor="b"/>
                </a:tc>
                <a:tc>
                  <a:txBody>
                    <a:bodyPr/>
                    <a:lstStyle/>
                    <a:p>
                      <a:pPr algn="r" fontAlgn="b"/>
                      <a:r>
                        <a:rPr lang="en-US" sz="1200" u="none" strike="noStrike">
                          <a:effectLst/>
                        </a:rPr>
                        <a:t>NH Asian</a:t>
                      </a:r>
                      <a:endParaRPr lang="en-US" sz="1200" b="0" i="0" u="none" strike="noStrike">
                        <a:solidFill>
                          <a:srgbClr val="000000"/>
                        </a:solidFill>
                        <a:effectLst/>
                        <a:latin typeface="Calibri"/>
                      </a:endParaRPr>
                    </a:p>
                  </a:txBody>
                  <a:tcPr marL="7371" marR="132670" marT="7371" marB="0" anchor="b"/>
                </a:tc>
              </a:tr>
              <a:tr h="188256">
                <a:tc>
                  <a:txBody>
                    <a:bodyPr/>
                    <a:lstStyle/>
                    <a:p>
                      <a:pPr algn="l" fontAlgn="b"/>
                      <a:r>
                        <a:rPr lang="en-US" sz="1200" u="none" strike="noStrike" dirty="0">
                          <a:effectLst/>
                        </a:rPr>
                        <a:t> </a:t>
                      </a:r>
                      <a:endParaRPr lang="en-US" sz="1200" b="0" i="0" u="none" strike="noStrike" dirty="0">
                        <a:solidFill>
                          <a:srgbClr val="000000"/>
                        </a:solidFill>
                        <a:effectLst/>
                        <a:latin typeface="Calibri"/>
                      </a:endParaRPr>
                    </a:p>
                  </a:txBody>
                  <a:tcPr marL="7371" marR="7371" marT="7371" marB="0" anchor="b"/>
                </a:tc>
                <a:tc>
                  <a:txBody>
                    <a:bodyPr/>
                    <a:lstStyle/>
                    <a:p>
                      <a:pPr algn="l" fontAlgn="b"/>
                      <a:endParaRPr lang="en-US" sz="1200" b="0" i="0" u="none" strike="noStrike" dirty="0">
                        <a:solidFill>
                          <a:srgbClr val="000000"/>
                        </a:solidFill>
                        <a:effectLst/>
                        <a:latin typeface="Calibri"/>
                      </a:endParaRPr>
                    </a:p>
                  </a:txBody>
                  <a:tcPr marL="7371" marR="7371" marT="7371" marB="0" anchor="b"/>
                </a:tc>
                <a:tc>
                  <a:txBody>
                    <a:bodyPr/>
                    <a:lstStyle/>
                    <a:p>
                      <a:pPr algn="r" fontAlgn="b"/>
                      <a:r>
                        <a:rPr lang="en-US" sz="1200" u="none" strike="noStrike">
                          <a:effectLst/>
                        </a:rPr>
                        <a:t>35.3%</a:t>
                      </a:r>
                      <a:endParaRPr lang="en-US" sz="1200" b="0" i="0" u="none" strike="noStrike">
                        <a:solidFill>
                          <a:srgbClr val="000000"/>
                        </a:solidFill>
                        <a:effectLst/>
                        <a:latin typeface="Calibri"/>
                      </a:endParaRPr>
                    </a:p>
                  </a:txBody>
                  <a:tcPr marL="7371" marR="7371" marT="7371" marB="0" anchor="b"/>
                </a:tc>
                <a:tc>
                  <a:txBody>
                    <a:bodyPr/>
                    <a:lstStyle/>
                    <a:p>
                      <a:pPr algn="r" fontAlgn="b"/>
                      <a:r>
                        <a:rPr lang="en-US" sz="1200" u="none" strike="noStrike">
                          <a:effectLst/>
                        </a:rPr>
                        <a:t>57.7%</a:t>
                      </a:r>
                      <a:endParaRPr lang="en-US" sz="1200" b="0" i="0" u="none" strike="noStrike">
                        <a:solidFill>
                          <a:srgbClr val="000000"/>
                        </a:solidFill>
                        <a:effectLst/>
                        <a:latin typeface="Calibri"/>
                      </a:endParaRPr>
                    </a:p>
                  </a:txBody>
                  <a:tcPr marL="7371" marR="7371" marT="7371" marB="0" anchor="b"/>
                </a:tc>
                <a:tc>
                  <a:txBody>
                    <a:bodyPr/>
                    <a:lstStyle/>
                    <a:p>
                      <a:pPr algn="r" fontAlgn="b"/>
                      <a:r>
                        <a:rPr lang="en-US" sz="1200" u="none" strike="noStrike">
                          <a:effectLst/>
                        </a:rPr>
                        <a:t>0.4%</a:t>
                      </a:r>
                      <a:endParaRPr lang="en-US" sz="1200" b="0" i="0" u="none" strike="noStrike">
                        <a:solidFill>
                          <a:srgbClr val="000000"/>
                        </a:solidFill>
                        <a:effectLst/>
                        <a:latin typeface="Calibri"/>
                      </a:endParaRPr>
                    </a:p>
                  </a:txBody>
                  <a:tcPr marL="7371" marR="7371" marT="7371" marB="0" anchor="b"/>
                </a:tc>
                <a:tc>
                  <a:txBody>
                    <a:bodyPr/>
                    <a:lstStyle/>
                    <a:p>
                      <a:pPr algn="r" fontAlgn="b"/>
                      <a:r>
                        <a:rPr lang="en-US" sz="1200" u="none" strike="noStrike">
                          <a:effectLst/>
                        </a:rPr>
                        <a:t>1.3%</a:t>
                      </a:r>
                      <a:endParaRPr lang="en-US" sz="1200" b="0" i="0" u="none" strike="noStrike">
                        <a:solidFill>
                          <a:srgbClr val="000000"/>
                        </a:solidFill>
                        <a:effectLst/>
                        <a:latin typeface="Calibri"/>
                      </a:endParaRPr>
                    </a:p>
                  </a:txBody>
                  <a:tcPr marL="7371" marR="132670" marT="7371" marB="0" anchor="b"/>
                </a:tc>
              </a:tr>
              <a:tr h="197669">
                <a:tc>
                  <a:txBody>
                    <a:bodyPr/>
                    <a:lstStyle/>
                    <a:p>
                      <a:pPr algn="l" fontAlgn="b"/>
                      <a:r>
                        <a:rPr lang="en-US" sz="1200" u="none" strike="noStrike" dirty="0">
                          <a:effectLst/>
                        </a:rPr>
                        <a:t> </a:t>
                      </a:r>
                      <a:endParaRPr lang="en-US" sz="1200" b="0" i="0" u="none" strike="noStrike" dirty="0">
                        <a:solidFill>
                          <a:srgbClr val="000000"/>
                        </a:solidFill>
                        <a:effectLst/>
                        <a:latin typeface="Calibri"/>
                      </a:endParaRPr>
                    </a:p>
                  </a:txBody>
                  <a:tcPr marL="7371" marR="7371" marT="7371" marB="0" anchor="b"/>
                </a:tc>
                <a:tc>
                  <a:txBody>
                    <a:bodyPr/>
                    <a:lstStyle/>
                    <a:p>
                      <a:pPr algn="l" fontAlgn="b"/>
                      <a:endParaRPr lang="en-US" sz="1200" b="0" i="0" u="none" strike="noStrike" dirty="0">
                        <a:solidFill>
                          <a:srgbClr val="000000"/>
                        </a:solidFill>
                        <a:effectLst/>
                        <a:latin typeface="Calibri"/>
                      </a:endParaRPr>
                    </a:p>
                  </a:txBody>
                  <a:tcPr marL="7371" marR="7371" marT="7371" marB="0" anchor="b"/>
                </a:tc>
                <a:tc>
                  <a:txBody>
                    <a:bodyPr/>
                    <a:lstStyle/>
                    <a:p>
                      <a:pPr algn="l" fontAlgn="b"/>
                      <a:endParaRPr lang="en-US" sz="1200" b="0" i="0" u="none" strike="noStrike">
                        <a:solidFill>
                          <a:srgbClr val="000000"/>
                        </a:solidFill>
                        <a:effectLst/>
                        <a:latin typeface="Calibri"/>
                      </a:endParaRPr>
                    </a:p>
                  </a:txBody>
                  <a:tcPr marL="7371" marR="7371" marT="7371" marB="0" anchor="b"/>
                </a:tc>
                <a:tc>
                  <a:txBody>
                    <a:bodyPr/>
                    <a:lstStyle/>
                    <a:p>
                      <a:pPr algn="l" fontAlgn="b"/>
                      <a:endParaRPr lang="en-US" sz="1200" b="0" i="0" u="none" strike="noStrike">
                        <a:solidFill>
                          <a:srgbClr val="000000"/>
                        </a:solidFill>
                        <a:effectLst/>
                        <a:latin typeface="Calibri"/>
                      </a:endParaRPr>
                    </a:p>
                  </a:txBody>
                  <a:tcPr marL="7371" marR="7371" marT="7371" marB="0" anchor="b"/>
                </a:tc>
                <a:tc>
                  <a:txBody>
                    <a:bodyPr/>
                    <a:lstStyle/>
                    <a:p>
                      <a:pPr algn="l" fontAlgn="b"/>
                      <a:endParaRPr lang="en-US" sz="1200" b="0" i="0" u="none" strike="noStrike">
                        <a:solidFill>
                          <a:srgbClr val="000000"/>
                        </a:solidFill>
                        <a:effectLst/>
                        <a:latin typeface="Calibri"/>
                      </a:endParaRPr>
                    </a:p>
                  </a:txBody>
                  <a:tcPr marL="7371" marR="7371" marT="7371" marB="0" anchor="b"/>
                </a:tc>
                <a:tc>
                  <a:txBody>
                    <a:bodyPr/>
                    <a:lstStyle/>
                    <a:p>
                      <a:pPr algn="r" fontAlgn="b"/>
                      <a:r>
                        <a:rPr lang="en-US" sz="1200" u="none" strike="noStrike">
                          <a:effectLst/>
                        </a:rPr>
                        <a:t> </a:t>
                      </a:r>
                      <a:endParaRPr lang="en-US" sz="1200" b="0" i="0" u="none" strike="noStrike">
                        <a:solidFill>
                          <a:srgbClr val="000000"/>
                        </a:solidFill>
                        <a:effectLst/>
                        <a:latin typeface="Calibri"/>
                      </a:endParaRPr>
                    </a:p>
                  </a:txBody>
                  <a:tcPr marL="7371" marR="132670" marT="7371" marB="0" anchor="b"/>
                </a:tc>
              </a:tr>
              <a:tr h="186646">
                <a:tc gridSpan="6">
                  <a:txBody>
                    <a:bodyPr/>
                    <a:lstStyle/>
                    <a:p>
                      <a:pPr algn="ctr" fontAlgn="t"/>
                      <a:r>
                        <a:rPr lang="en-US" sz="1200" u="none" strike="noStrike" dirty="0">
                          <a:effectLst/>
                        </a:rPr>
                        <a:t>Statewide </a:t>
                      </a:r>
                      <a:r>
                        <a:rPr lang="en-US" sz="1200" u="none" strike="noStrike" dirty="0" smtClean="0">
                          <a:effectLst/>
                        </a:rPr>
                        <a:t>Database</a:t>
                      </a:r>
                    </a:p>
                    <a:p>
                      <a:pPr algn="ctr" fontAlgn="t"/>
                      <a:endParaRPr lang="en-US" sz="1200" b="1" i="0" u="none" strike="noStrike" dirty="0">
                        <a:solidFill>
                          <a:srgbClr val="000000"/>
                        </a:solidFill>
                        <a:effectLst/>
                        <a:latin typeface="Calibri"/>
                      </a:endParaRPr>
                    </a:p>
                  </a:txBody>
                  <a:tcPr marL="7371" marR="7371" marT="7371"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8256">
                <a:tc>
                  <a:txBody>
                    <a:bodyPr/>
                    <a:lstStyle/>
                    <a:p>
                      <a:pPr algn="l" fontAlgn="b"/>
                      <a:r>
                        <a:rPr lang="en-US" sz="1200" u="none" strike="noStrike" dirty="0">
                          <a:effectLst/>
                        </a:rPr>
                        <a:t> </a:t>
                      </a:r>
                      <a:endParaRPr lang="en-US" sz="1200" b="0" i="0" u="none" strike="noStrike" dirty="0">
                        <a:solidFill>
                          <a:srgbClr val="000000"/>
                        </a:solidFill>
                        <a:effectLst/>
                        <a:latin typeface="Calibri"/>
                      </a:endParaRPr>
                    </a:p>
                  </a:txBody>
                  <a:tcPr marL="7371" marR="7371" marT="7371" marB="0" anchor="b"/>
                </a:tc>
                <a:tc>
                  <a:txBody>
                    <a:bodyPr/>
                    <a:lstStyle/>
                    <a:p>
                      <a:pPr algn="l" fontAlgn="b"/>
                      <a:endParaRPr lang="en-US" sz="1200" b="0" i="0" u="none" strike="noStrike" dirty="0">
                        <a:solidFill>
                          <a:srgbClr val="000000"/>
                        </a:solidFill>
                        <a:effectLst/>
                        <a:latin typeface="Calibri"/>
                      </a:endParaRPr>
                    </a:p>
                  </a:txBody>
                  <a:tcPr marL="7371" marR="7371" marT="7371" marB="0" anchor="b"/>
                </a:tc>
                <a:tc gridSpan="2">
                  <a:txBody>
                    <a:bodyPr/>
                    <a:lstStyle/>
                    <a:p>
                      <a:pPr algn="ctr" fontAlgn="b"/>
                      <a:r>
                        <a:rPr lang="en-US" sz="1200" u="none" strike="noStrike">
                          <a:effectLst/>
                        </a:rPr>
                        <a:t>Spanish Surnamed</a:t>
                      </a:r>
                      <a:endParaRPr lang="en-US" sz="1200" b="0" i="0" u="none" strike="noStrike">
                        <a:solidFill>
                          <a:srgbClr val="000000"/>
                        </a:solidFill>
                        <a:effectLst/>
                        <a:latin typeface="Calibri"/>
                      </a:endParaRPr>
                    </a:p>
                  </a:txBody>
                  <a:tcPr marL="7371" marR="7371" marT="7371" marB="0" anchor="b"/>
                </a:tc>
                <a:tc hMerge="1">
                  <a:txBody>
                    <a:bodyPr/>
                    <a:lstStyle/>
                    <a:p>
                      <a:endParaRPr lang="en-US"/>
                    </a:p>
                  </a:txBody>
                  <a:tcPr/>
                </a:tc>
                <a:tc gridSpan="2">
                  <a:txBody>
                    <a:bodyPr/>
                    <a:lstStyle/>
                    <a:p>
                      <a:pPr algn="ctr" fontAlgn="b"/>
                      <a:r>
                        <a:rPr lang="en-US" sz="1200" u="none" strike="noStrike">
                          <a:effectLst/>
                        </a:rPr>
                        <a:t>Asian Surnamed</a:t>
                      </a:r>
                      <a:endParaRPr lang="en-US" sz="1200" b="0" i="0" u="none" strike="noStrike">
                        <a:solidFill>
                          <a:srgbClr val="000000"/>
                        </a:solidFill>
                        <a:effectLst/>
                        <a:latin typeface="Calibri"/>
                      </a:endParaRPr>
                    </a:p>
                  </a:txBody>
                  <a:tcPr marL="7371" marR="7371" marT="7371" marB="0" anchor="b"/>
                </a:tc>
                <a:tc hMerge="1">
                  <a:txBody>
                    <a:bodyPr/>
                    <a:lstStyle/>
                    <a:p>
                      <a:endParaRPr lang="en-US"/>
                    </a:p>
                  </a:txBody>
                  <a:tcPr/>
                </a:tc>
              </a:tr>
              <a:tr h="188256">
                <a:tc>
                  <a:txBody>
                    <a:bodyPr/>
                    <a:lstStyle/>
                    <a:p>
                      <a:pPr algn="l" fontAlgn="b"/>
                      <a:r>
                        <a:rPr lang="en-US" sz="1200" u="none" strike="noStrike" dirty="0">
                          <a:effectLst/>
                        </a:rPr>
                        <a:t>Nov 2010 Registered Voters</a:t>
                      </a:r>
                      <a:endParaRPr lang="en-US" sz="1200" b="0" i="0" u="none" strike="noStrike" dirty="0">
                        <a:solidFill>
                          <a:srgbClr val="000000"/>
                        </a:solidFill>
                        <a:effectLst/>
                        <a:latin typeface="Calibri"/>
                      </a:endParaRPr>
                    </a:p>
                  </a:txBody>
                  <a:tcPr marL="7371" marR="7371" marT="7371" marB="0" anchor="b"/>
                </a:tc>
                <a:tc>
                  <a:txBody>
                    <a:bodyPr/>
                    <a:lstStyle/>
                    <a:p>
                      <a:pPr algn="l" fontAlgn="b"/>
                      <a:endParaRPr lang="en-US" sz="1200" b="0" i="0" u="none" strike="noStrike" dirty="0">
                        <a:solidFill>
                          <a:srgbClr val="000000"/>
                        </a:solidFill>
                        <a:effectLst/>
                        <a:latin typeface="Calibri"/>
                      </a:endParaRPr>
                    </a:p>
                  </a:txBody>
                  <a:tcPr marL="7371" marR="7371" marT="7371" marB="0" anchor="b"/>
                </a:tc>
                <a:tc gridSpan="2">
                  <a:txBody>
                    <a:bodyPr/>
                    <a:lstStyle/>
                    <a:p>
                      <a:pPr algn="ctr" fontAlgn="b"/>
                      <a:r>
                        <a:rPr lang="en-US" sz="1200" u="none" strike="noStrike" dirty="0">
                          <a:effectLst/>
                        </a:rPr>
                        <a:t>47.9%</a:t>
                      </a:r>
                      <a:endParaRPr lang="en-US" sz="1200" b="0" i="0" u="none" strike="noStrike" dirty="0">
                        <a:solidFill>
                          <a:srgbClr val="000000"/>
                        </a:solidFill>
                        <a:effectLst/>
                        <a:latin typeface="Calibri"/>
                      </a:endParaRPr>
                    </a:p>
                  </a:txBody>
                  <a:tcPr marL="7371" marR="7371" marT="7371" marB="0" anchor="b"/>
                </a:tc>
                <a:tc hMerge="1">
                  <a:txBody>
                    <a:bodyPr/>
                    <a:lstStyle/>
                    <a:p>
                      <a:endParaRPr lang="en-US"/>
                    </a:p>
                  </a:txBody>
                  <a:tcPr/>
                </a:tc>
                <a:tc gridSpan="2">
                  <a:txBody>
                    <a:bodyPr/>
                    <a:lstStyle/>
                    <a:p>
                      <a:pPr algn="ctr" fontAlgn="b"/>
                      <a:r>
                        <a:rPr lang="en-US" sz="1200" u="none" strike="noStrike">
                          <a:effectLst/>
                        </a:rPr>
                        <a:t>3.2%</a:t>
                      </a:r>
                      <a:endParaRPr lang="en-US" sz="1200" b="0" i="0" u="none" strike="noStrike">
                        <a:solidFill>
                          <a:srgbClr val="000000"/>
                        </a:solidFill>
                        <a:effectLst/>
                        <a:latin typeface="Calibri"/>
                      </a:endParaRPr>
                    </a:p>
                  </a:txBody>
                  <a:tcPr marL="7371" marR="7371" marT="7371" marB="0" anchor="b"/>
                </a:tc>
                <a:tc hMerge="1">
                  <a:txBody>
                    <a:bodyPr/>
                    <a:lstStyle/>
                    <a:p>
                      <a:endParaRPr lang="en-US"/>
                    </a:p>
                  </a:txBody>
                  <a:tcPr/>
                </a:tc>
              </a:tr>
              <a:tr h="188256">
                <a:tc>
                  <a:txBody>
                    <a:bodyPr/>
                    <a:lstStyle/>
                    <a:p>
                      <a:pPr algn="l" fontAlgn="b"/>
                      <a:r>
                        <a:rPr lang="en-US" sz="1200" u="none" strike="noStrike" dirty="0">
                          <a:effectLst/>
                        </a:rPr>
                        <a:t>Nov 2010 Actual Voters</a:t>
                      </a:r>
                      <a:endParaRPr lang="en-US" sz="1200" b="0" i="0" u="none" strike="noStrike" dirty="0">
                        <a:solidFill>
                          <a:srgbClr val="000000"/>
                        </a:solidFill>
                        <a:effectLst/>
                        <a:latin typeface="Calibri"/>
                      </a:endParaRPr>
                    </a:p>
                  </a:txBody>
                  <a:tcPr marL="7371" marR="7371" marT="7371" marB="0" anchor="b"/>
                </a:tc>
                <a:tc>
                  <a:txBody>
                    <a:bodyPr/>
                    <a:lstStyle/>
                    <a:p>
                      <a:pPr algn="l" fontAlgn="b"/>
                      <a:endParaRPr lang="en-US" sz="1200" b="0" i="0" u="none" strike="noStrike">
                        <a:solidFill>
                          <a:srgbClr val="000000"/>
                        </a:solidFill>
                        <a:effectLst/>
                        <a:latin typeface="Calibri"/>
                      </a:endParaRPr>
                    </a:p>
                  </a:txBody>
                  <a:tcPr marL="7371" marR="7371" marT="7371" marB="0" anchor="b"/>
                </a:tc>
                <a:tc gridSpan="2">
                  <a:txBody>
                    <a:bodyPr/>
                    <a:lstStyle/>
                    <a:p>
                      <a:pPr algn="ctr" fontAlgn="b"/>
                      <a:r>
                        <a:rPr lang="en-US" sz="1200" u="none" strike="noStrike" dirty="0">
                          <a:effectLst/>
                        </a:rPr>
                        <a:t>42.1%</a:t>
                      </a:r>
                      <a:endParaRPr lang="en-US" sz="1200" b="0" i="0" u="none" strike="noStrike" dirty="0">
                        <a:solidFill>
                          <a:srgbClr val="000000"/>
                        </a:solidFill>
                        <a:effectLst/>
                        <a:latin typeface="Calibri"/>
                      </a:endParaRPr>
                    </a:p>
                  </a:txBody>
                  <a:tcPr marL="7371" marR="7371" marT="7371" marB="0" anchor="b"/>
                </a:tc>
                <a:tc hMerge="1">
                  <a:txBody>
                    <a:bodyPr/>
                    <a:lstStyle/>
                    <a:p>
                      <a:endParaRPr lang="en-US"/>
                    </a:p>
                  </a:txBody>
                  <a:tcPr/>
                </a:tc>
                <a:tc gridSpan="2">
                  <a:txBody>
                    <a:bodyPr/>
                    <a:lstStyle/>
                    <a:p>
                      <a:pPr algn="ctr" fontAlgn="b"/>
                      <a:r>
                        <a:rPr lang="en-US" sz="1200" u="none" strike="noStrike">
                          <a:effectLst/>
                        </a:rPr>
                        <a:t>3.0%</a:t>
                      </a:r>
                      <a:endParaRPr lang="en-US" sz="1200" b="0" i="0" u="none" strike="noStrike">
                        <a:solidFill>
                          <a:srgbClr val="000000"/>
                        </a:solidFill>
                        <a:effectLst/>
                        <a:latin typeface="Calibri"/>
                      </a:endParaRPr>
                    </a:p>
                  </a:txBody>
                  <a:tcPr marL="7371" marR="7371" marT="7371" marB="0" anchor="b"/>
                </a:tc>
                <a:tc hMerge="1">
                  <a:txBody>
                    <a:bodyPr/>
                    <a:lstStyle/>
                    <a:p>
                      <a:endParaRPr lang="en-US"/>
                    </a:p>
                  </a:txBody>
                  <a:tcPr/>
                </a:tc>
              </a:tr>
              <a:tr h="197669">
                <a:tc>
                  <a:txBody>
                    <a:bodyPr/>
                    <a:lstStyle/>
                    <a:p>
                      <a:pPr algn="l" fontAlgn="b"/>
                      <a:r>
                        <a:rPr lang="en-US" sz="1200" u="none" strike="noStrike" dirty="0">
                          <a:effectLst/>
                        </a:rPr>
                        <a:t> </a:t>
                      </a:r>
                      <a:endParaRPr lang="en-US" sz="1200" b="0" i="0" u="none" strike="noStrike" dirty="0">
                        <a:solidFill>
                          <a:srgbClr val="000000"/>
                        </a:solidFill>
                        <a:effectLst/>
                        <a:latin typeface="Calibri"/>
                      </a:endParaRPr>
                    </a:p>
                  </a:txBody>
                  <a:tcPr marL="7371" marR="7371" marT="7371" marB="0" anchor="b"/>
                </a:tc>
                <a:tc>
                  <a:txBody>
                    <a:bodyPr/>
                    <a:lstStyle/>
                    <a:p>
                      <a:pPr algn="l" fontAlgn="b"/>
                      <a:endParaRPr lang="en-US" sz="1200" b="0" i="0" u="none" strike="noStrike">
                        <a:solidFill>
                          <a:srgbClr val="000000"/>
                        </a:solidFill>
                        <a:effectLst/>
                        <a:latin typeface="Calibri"/>
                      </a:endParaRPr>
                    </a:p>
                  </a:txBody>
                  <a:tcPr marL="7371" marR="7371" marT="7371" marB="0" anchor="b"/>
                </a:tc>
                <a:tc gridSpan="2">
                  <a:txBody>
                    <a:bodyPr/>
                    <a:lstStyle/>
                    <a:p>
                      <a:pPr algn="ctr" fontAlgn="b"/>
                      <a:endParaRPr lang="en-US" sz="1200" b="0" i="0" u="none" strike="noStrike" dirty="0">
                        <a:solidFill>
                          <a:srgbClr val="000000"/>
                        </a:solidFill>
                        <a:effectLst/>
                        <a:latin typeface="Calibri"/>
                      </a:endParaRPr>
                    </a:p>
                  </a:txBody>
                  <a:tcPr marL="7371" marR="7371" marT="7371" marB="0" anchor="b"/>
                </a:tc>
                <a:tc hMerge="1">
                  <a:txBody>
                    <a:bodyPr/>
                    <a:lstStyle/>
                    <a:p>
                      <a:endParaRPr lang="en-US"/>
                    </a:p>
                  </a:txBody>
                  <a:tcPr/>
                </a:tc>
                <a:tc gridSpan="2">
                  <a:txBody>
                    <a:bodyPr/>
                    <a:lstStyle/>
                    <a:p>
                      <a:pPr algn="ctr" fontAlgn="b"/>
                      <a:endParaRPr lang="en-US" sz="1200" b="0" i="0" u="none" strike="noStrike">
                        <a:solidFill>
                          <a:srgbClr val="000000"/>
                        </a:solidFill>
                        <a:effectLst/>
                        <a:latin typeface="Calibri"/>
                      </a:endParaRPr>
                    </a:p>
                  </a:txBody>
                  <a:tcPr marL="7371" marR="7371" marT="7371" marB="0" anchor="b"/>
                </a:tc>
                <a:tc hMerge="1">
                  <a:txBody>
                    <a:bodyPr/>
                    <a:lstStyle/>
                    <a:p>
                      <a:endParaRPr lang="en-US"/>
                    </a:p>
                  </a:txBody>
                  <a:tcPr/>
                </a:tc>
              </a:tr>
              <a:tr h="186646">
                <a:tc gridSpan="6">
                  <a:txBody>
                    <a:bodyPr/>
                    <a:lstStyle/>
                    <a:p>
                      <a:pPr algn="ctr" fontAlgn="t"/>
                      <a:r>
                        <a:rPr lang="en-US" sz="1200" u="none" strike="noStrike" dirty="0">
                          <a:effectLst/>
                        </a:rPr>
                        <a:t>Compass Demographics - City </a:t>
                      </a:r>
                      <a:r>
                        <a:rPr lang="en-US" sz="1200" u="none" strike="noStrike" dirty="0" smtClean="0">
                          <a:effectLst/>
                        </a:rPr>
                        <a:t>Clerk</a:t>
                      </a:r>
                    </a:p>
                    <a:p>
                      <a:pPr algn="ctr" fontAlgn="t"/>
                      <a:endParaRPr lang="en-US" sz="1200" b="1" i="0" u="none" strike="noStrike" dirty="0">
                        <a:solidFill>
                          <a:srgbClr val="000000"/>
                        </a:solidFill>
                        <a:effectLst/>
                        <a:latin typeface="Calibri"/>
                      </a:endParaRPr>
                    </a:p>
                  </a:txBody>
                  <a:tcPr marL="7371" marR="7371" marT="7371"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8256">
                <a:tc>
                  <a:txBody>
                    <a:bodyPr/>
                    <a:lstStyle/>
                    <a:p>
                      <a:pPr algn="l" fontAlgn="b"/>
                      <a:r>
                        <a:rPr lang="en-US" sz="1200" u="none" strike="noStrike" dirty="0">
                          <a:effectLst/>
                        </a:rPr>
                        <a:t> </a:t>
                      </a:r>
                      <a:endParaRPr lang="en-US" sz="1200" b="0" i="0" u="none" strike="noStrike" dirty="0">
                        <a:solidFill>
                          <a:srgbClr val="000000"/>
                        </a:solidFill>
                        <a:effectLst/>
                        <a:latin typeface="Calibri"/>
                      </a:endParaRPr>
                    </a:p>
                  </a:txBody>
                  <a:tcPr marL="7371" marR="7371" marT="7371" marB="0" anchor="b"/>
                </a:tc>
                <a:tc>
                  <a:txBody>
                    <a:bodyPr/>
                    <a:lstStyle/>
                    <a:p>
                      <a:pPr algn="l" fontAlgn="b"/>
                      <a:endParaRPr lang="en-US" sz="1200" b="0" i="0" u="none" strike="noStrike">
                        <a:solidFill>
                          <a:srgbClr val="000000"/>
                        </a:solidFill>
                        <a:effectLst/>
                        <a:latin typeface="Calibri"/>
                      </a:endParaRPr>
                    </a:p>
                  </a:txBody>
                  <a:tcPr marL="7371" marR="7371" marT="7371" marB="0" anchor="b"/>
                </a:tc>
                <a:tc gridSpan="2">
                  <a:txBody>
                    <a:bodyPr/>
                    <a:lstStyle/>
                    <a:p>
                      <a:pPr algn="ctr" fontAlgn="b"/>
                      <a:r>
                        <a:rPr lang="en-US" sz="1200" u="none" strike="noStrike">
                          <a:effectLst/>
                        </a:rPr>
                        <a:t>Spanish Surnamed</a:t>
                      </a:r>
                      <a:endParaRPr lang="en-US" sz="1200" b="0" i="0" u="none" strike="noStrike">
                        <a:solidFill>
                          <a:srgbClr val="000000"/>
                        </a:solidFill>
                        <a:effectLst/>
                        <a:latin typeface="Calibri"/>
                      </a:endParaRPr>
                    </a:p>
                  </a:txBody>
                  <a:tcPr marL="7371" marR="7371" marT="7371" marB="0" anchor="b"/>
                </a:tc>
                <a:tc hMerge="1">
                  <a:txBody>
                    <a:bodyPr/>
                    <a:lstStyle/>
                    <a:p>
                      <a:endParaRPr lang="en-US"/>
                    </a:p>
                  </a:txBody>
                  <a:tcPr/>
                </a:tc>
                <a:tc gridSpan="2">
                  <a:txBody>
                    <a:bodyPr/>
                    <a:lstStyle/>
                    <a:p>
                      <a:pPr algn="ctr" fontAlgn="b"/>
                      <a:r>
                        <a:rPr lang="en-US" sz="1200" u="none" strike="noStrike">
                          <a:effectLst/>
                        </a:rPr>
                        <a:t> </a:t>
                      </a:r>
                      <a:endParaRPr lang="en-US" sz="1200" b="0" i="0" u="none" strike="noStrike">
                        <a:solidFill>
                          <a:srgbClr val="000000"/>
                        </a:solidFill>
                        <a:effectLst/>
                        <a:latin typeface="Calibri"/>
                      </a:endParaRPr>
                    </a:p>
                  </a:txBody>
                  <a:tcPr marL="7371" marR="7371" marT="7371" marB="0" anchor="b"/>
                </a:tc>
                <a:tc hMerge="1">
                  <a:txBody>
                    <a:bodyPr/>
                    <a:lstStyle/>
                    <a:p>
                      <a:endParaRPr lang="en-US"/>
                    </a:p>
                  </a:txBody>
                  <a:tcPr/>
                </a:tc>
              </a:tr>
              <a:tr h="188256">
                <a:tc>
                  <a:txBody>
                    <a:bodyPr/>
                    <a:lstStyle/>
                    <a:p>
                      <a:pPr algn="l" fontAlgn="b"/>
                      <a:r>
                        <a:rPr lang="en-US" sz="1200" u="none" strike="noStrike" dirty="0">
                          <a:effectLst/>
                        </a:rPr>
                        <a:t>April 2012 Actual Voters</a:t>
                      </a:r>
                      <a:endParaRPr lang="en-US" sz="1200" b="0" i="0" u="none" strike="noStrike" dirty="0">
                        <a:solidFill>
                          <a:srgbClr val="000000"/>
                        </a:solidFill>
                        <a:effectLst/>
                        <a:latin typeface="Calibri"/>
                      </a:endParaRPr>
                    </a:p>
                  </a:txBody>
                  <a:tcPr marL="7371" marR="7371" marT="7371" marB="0" anchor="b"/>
                </a:tc>
                <a:tc>
                  <a:txBody>
                    <a:bodyPr/>
                    <a:lstStyle/>
                    <a:p>
                      <a:pPr algn="l" fontAlgn="b"/>
                      <a:endParaRPr lang="en-US" sz="1200" b="0" i="0" u="none" strike="noStrike" dirty="0">
                        <a:solidFill>
                          <a:srgbClr val="000000"/>
                        </a:solidFill>
                        <a:effectLst/>
                        <a:latin typeface="Calibri"/>
                      </a:endParaRPr>
                    </a:p>
                  </a:txBody>
                  <a:tcPr marL="7371" marR="7371" marT="7371" marB="0" anchor="b"/>
                </a:tc>
                <a:tc gridSpan="2">
                  <a:txBody>
                    <a:bodyPr/>
                    <a:lstStyle/>
                    <a:p>
                      <a:pPr algn="ctr" fontAlgn="b"/>
                      <a:r>
                        <a:rPr lang="en-US" sz="1200" u="none" strike="noStrike" dirty="0">
                          <a:effectLst/>
                        </a:rPr>
                        <a:t>28.0%</a:t>
                      </a:r>
                      <a:endParaRPr lang="en-US" sz="1200" b="0" i="0" u="none" strike="noStrike" dirty="0">
                        <a:solidFill>
                          <a:srgbClr val="000000"/>
                        </a:solidFill>
                        <a:effectLst/>
                        <a:latin typeface="Calibri"/>
                      </a:endParaRPr>
                    </a:p>
                  </a:txBody>
                  <a:tcPr marL="7371" marR="7371" marT="7371" marB="0" anchor="b"/>
                </a:tc>
                <a:tc hMerge="1">
                  <a:txBody>
                    <a:bodyPr/>
                    <a:lstStyle/>
                    <a:p>
                      <a:endParaRPr lang="en-US"/>
                    </a:p>
                  </a:txBody>
                  <a:tcPr/>
                </a:tc>
                <a:tc gridSpan="2">
                  <a:txBody>
                    <a:bodyPr/>
                    <a:lstStyle/>
                    <a:p>
                      <a:pPr algn="ctr" fontAlgn="b"/>
                      <a:endParaRPr lang="en-US" sz="1200" b="0" i="0" u="none" strike="noStrike">
                        <a:solidFill>
                          <a:srgbClr val="000000"/>
                        </a:solidFill>
                        <a:effectLst/>
                        <a:latin typeface="Calibri"/>
                      </a:endParaRPr>
                    </a:p>
                  </a:txBody>
                  <a:tcPr marL="7371" marR="7371" marT="7371" marB="0" anchor="b"/>
                </a:tc>
                <a:tc hMerge="1">
                  <a:txBody>
                    <a:bodyPr/>
                    <a:lstStyle/>
                    <a:p>
                      <a:endParaRPr lang="en-US"/>
                    </a:p>
                  </a:txBody>
                  <a:tcPr/>
                </a:tc>
              </a:tr>
              <a:tr h="188256">
                <a:tc>
                  <a:txBody>
                    <a:bodyPr/>
                    <a:lstStyle/>
                    <a:p>
                      <a:pPr algn="l" fontAlgn="b"/>
                      <a:r>
                        <a:rPr lang="en-US" sz="1200" u="none" strike="noStrike">
                          <a:effectLst/>
                        </a:rPr>
                        <a:t>April 2014 Actual Voters</a:t>
                      </a:r>
                      <a:endParaRPr lang="en-US" sz="1200" b="0" i="0" u="none" strike="noStrike">
                        <a:solidFill>
                          <a:srgbClr val="000000"/>
                        </a:solidFill>
                        <a:effectLst/>
                        <a:latin typeface="Calibri"/>
                      </a:endParaRPr>
                    </a:p>
                  </a:txBody>
                  <a:tcPr marL="7371" marR="7371" marT="7371" marB="0" anchor="b"/>
                </a:tc>
                <a:tc>
                  <a:txBody>
                    <a:bodyPr/>
                    <a:lstStyle/>
                    <a:p>
                      <a:pPr algn="l" fontAlgn="b"/>
                      <a:endParaRPr lang="en-US" sz="1200" b="0" i="0" u="none" strike="noStrike" dirty="0">
                        <a:solidFill>
                          <a:srgbClr val="000000"/>
                        </a:solidFill>
                        <a:effectLst/>
                        <a:latin typeface="Calibri"/>
                      </a:endParaRPr>
                    </a:p>
                  </a:txBody>
                  <a:tcPr marL="7371" marR="7371" marT="7371" marB="0" anchor="b"/>
                </a:tc>
                <a:tc gridSpan="2">
                  <a:txBody>
                    <a:bodyPr/>
                    <a:lstStyle/>
                    <a:p>
                      <a:pPr algn="ctr" fontAlgn="b"/>
                      <a:r>
                        <a:rPr lang="en-US" sz="1200" u="none" strike="noStrike" dirty="0">
                          <a:effectLst/>
                        </a:rPr>
                        <a:t>29.2%</a:t>
                      </a:r>
                      <a:endParaRPr lang="en-US" sz="1200" b="0" i="0" u="none" strike="noStrike" dirty="0">
                        <a:solidFill>
                          <a:srgbClr val="000000"/>
                        </a:solidFill>
                        <a:effectLst/>
                        <a:latin typeface="Calibri"/>
                      </a:endParaRPr>
                    </a:p>
                  </a:txBody>
                  <a:tcPr marL="7371" marR="7371" marT="7371" marB="0" anchor="b"/>
                </a:tc>
                <a:tc hMerge="1">
                  <a:txBody>
                    <a:bodyPr/>
                    <a:lstStyle/>
                    <a:p>
                      <a:endParaRPr lang="en-US"/>
                    </a:p>
                  </a:txBody>
                  <a:tcPr/>
                </a:tc>
                <a:tc gridSpan="2">
                  <a:txBody>
                    <a:bodyPr/>
                    <a:lstStyle/>
                    <a:p>
                      <a:pPr algn="ctr" fontAlgn="b"/>
                      <a:endParaRPr lang="en-US" sz="1200" b="0" i="0" u="none" strike="noStrike">
                        <a:solidFill>
                          <a:srgbClr val="000000"/>
                        </a:solidFill>
                        <a:effectLst/>
                        <a:latin typeface="Calibri"/>
                      </a:endParaRPr>
                    </a:p>
                  </a:txBody>
                  <a:tcPr marL="7371" marR="7371" marT="7371" marB="0" anchor="b"/>
                </a:tc>
                <a:tc hMerge="1">
                  <a:txBody>
                    <a:bodyPr/>
                    <a:lstStyle/>
                    <a:p>
                      <a:endParaRPr lang="en-US"/>
                    </a:p>
                  </a:txBody>
                  <a:tcPr/>
                </a:tc>
              </a:tr>
              <a:tr h="188256">
                <a:tc>
                  <a:txBody>
                    <a:bodyPr/>
                    <a:lstStyle/>
                    <a:p>
                      <a:pPr algn="l" fontAlgn="b"/>
                      <a:r>
                        <a:rPr lang="en-US" sz="1200" u="none" strike="noStrike">
                          <a:effectLst/>
                        </a:rPr>
                        <a:t>June 2014 Turnout</a:t>
                      </a:r>
                      <a:endParaRPr lang="en-US" sz="1200" b="0" i="0" u="none" strike="noStrike">
                        <a:solidFill>
                          <a:srgbClr val="000000"/>
                        </a:solidFill>
                        <a:effectLst/>
                        <a:latin typeface="Calibri"/>
                      </a:endParaRPr>
                    </a:p>
                  </a:txBody>
                  <a:tcPr marL="7371" marR="7371" marT="7371" marB="0" anchor="b"/>
                </a:tc>
                <a:tc>
                  <a:txBody>
                    <a:bodyPr/>
                    <a:lstStyle/>
                    <a:p>
                      <a:pPr algn="l" fontAlgn="b"/>
                      <a:endParaRPr lang="en-US" sz="1200" b="0" i="0" u="none" strike="noStrike" dirty="0">
                        <a:solidFill>
                          <a:srgbClr val="000000"/>
                        </a:solidFill>
                        <a:effectLst/>
                        <a:latin typeface="Calibri"/>
                      </a:endParaRPr>
                    </a:p>
                  </a:txBody>
                  <a:tcPr marL="7371" marR="7371" marT="7371" marB="0" anchor="b"/>
                </a:tc>
                <a:tc gridSpan="2">
                  <a:txBody>
                    <a:bodyPr/>
                    <a:lstStyle/>
                    <a:p>
                      <a:pPr algn="ctr" fontAlgn="b"/>
                      <a:r>
                        <a:rPr lang="en-US" sz="1200" u="none" strike="noStrike" dirty="0">
                          <a:effectLst/>
                        </a:rPr>
                        <a:t>17.3%</a:t>
                      </a:r>
                      <a:endParaRPr lang="en-US" sz="1200" b="0" i="0" u="none" strike="noStrike" dirty="0">
                        <a:solidFill>
                          <a:srgbClr val="000000"/>
                        </a:solidFill>
                        <a:effectLst/>
                        <a:latin typeface="Calibri"/>
                      </a:endParaRPr>
                    </a:p>
                  </a:txBody>
                  <a:tcPr marL="7371" marR="7371" marT="7371" marB="0" anchor="b"/>
                </a:tc>
                <a:tc hMerge="1">
                  <a:txBody>
                    <a:bodyPr/>
                    <a:lstStyle/>
                    <a:p>
                      <a:endParaRPr lang="en-US"/>
                    </a:p>
                  </a:txBody>
                  <a:tcPr/>
                </a:tc>
                <a:tc>
                  <a:txBody>
                    <a:bodyPr/>
                    <a:lstStyle/>
                    <a:p>
                      <a:pPr algn="ctr" fontAlgn="b"/>
                      <a:endParaRPr lang="en-US" sz="1200" b="0" i="0" u="none" strike="noStrike">
                        <a:solidFill>
                          <a:srgbClr val="000000"/>
                        </a:solidFill>
                        <a:effectLst/>
                        <a:latin typeface="Calibri"/>
                      </a:endParaRPr>
                    </a:p>
                  </a:txBody>
                  <a:tcPr marL="7371" marR="7371" marT="7371" marB="0" anchor="b"/>
                </a:tc>
                <a:tc>
                  <a:txBody>
                    <a:bodyPr/>
                    <a:lstStyle/>
                    <a:p>
                      <a:pPr algn="r" fontAlgn="b"/>
                      <a:r>
                        <a:rPr lang="en-US" sz="1200" u="none" strike="noStrike">
                          <a:effectLst/>
                        </a:rPr>
                        <a:t> </a:t>
                      </a:r>
                      <a:endParaRPr lang="en-US" sz="1200" b="0" i="0" u="none" strike="noStrike">
                        <a:solidFill>
                          <a:srgbClr val="000000"/>
                        </a:solidFill>
                        <a:effectLst/>
                        <a:latin typeface="Calibri"/>
                      </a:endParaRPr>
                    </a:p>
                  </a:txBody>
                  <a:tcPr marL="7371" marR="132670" marT="7371" marB="0" anchor="b"/>
                </a:tc>
              </a:tr>
              <a:tr h="188256">
                <a:tc>
                  <a:txBody>
                    <a:bodyPr/>
                    <a:lstStyle/>
                    <a:p>
                      <a:pPr algn="l" fontAlgn="b"/>
                      <a:r>
                        <a:rPr lang="en-US" sz="1200" u="none" strike="noStrike">
                          <a:effectLst/>
                        </a:rPr>
                        <a:t>June 2014 Registered Voters</a:t>
                      </a:r>
                      <a:endParaRPr lang="en-US" sz="1200" b="0" i="0" u="none" strike="noStrike">
                        <a:solidFill>
                          <a:srgbClr val="000000"/>
                        </a:solidFill>
                        <a:effectLst/>
                        <a:latin typeface="Calibri"/>
                      </a:endParaRPr>
                    </a:p>
                  </a:txBody>
                  <a:tcPr marL="7371" marR="7371" marT="7371" marB="0" anchor="b"/>
                </a:tc>
                <a:tc>
                  <a:txBody>
                    <a:bodyPr/>
                    <a:lstStyle/>
                    <a:p>
                      <a:pPr algn="l" fontAlgn="b"/>
                      <a:endParaRPr lang="en-US" sz="1200" b="0" i="0" u="none" strike="noStrike" dirty="0">
                        <a:solidFill>
                          <a:srgbClr val="000000"/>
                        </a:solidFill>
                        <a:effectLst/>
                        <a:latin typeface="Calibri"/>
                      </a:endParaRPr>
                    </a:p>
                  </a:txBody>
                  <a:tcPr marL="7371" marR="7371" marT="7371" marB="0" anchor="b"/>
                </a:tc>
                <a:tc gridSpan="2">
                  <a:txBody>
                    <a:bodyPr/>
                    <a:lstStyle/>
                    <a:p>
                      <a:pPr algn="ctr" fontAlgn="b"/>
                      <a:r>
                        <a:rPr lang="en-US" sz="1200" u="none" strike="noStrike" dirty="0">
                          <a:effectLst/>
                        </a:rPr>
                        <a:t>51.2%</a:t>
                      </a:r>
                      <a:endParaRPr lang="en-US" sz="1200" b="0" i="0" u="none" strike="noStrike" dirty="0">
                        <a:solidFill>
                          <a:srgbClr val="000000"/>
                        </a:solidFill>
                        <a:effectLst/>
                        <a:latin typeface="Calibri"/>
                      </a:endParaRPr>
                    </a:p>
                  </a:txBody>
                  <a:tcPr marL="7371" marR="7371" marT="7371" marB="0" anchor="b"/>
                </a:tc>
                <a:tc hMerge="1">
                  <a:txBody>
                    <a:bodyPr/>
                    <a:lstStyle/>
                    <a:p>
                      <a:endParaRPr lang="en-US"/>
                    </a:p>
                  </a:txBody>
                  <a:tcPr/>
                </a:tc>
                <a:tc gridSpan="2">
                  <a:txBody>
                    <a:bodyPr/>
                    <a:lstStyle/>
                    <a:p>
                      <a:pPr algn="ctr" fontAlgn="b"/>
                      <a:endParaRPr lang="en-US" sz="1200" b="0" i="0" u="none" strike="noStrike">
                        <a:solidFill>
                          <a:srgbClr val="000000"/>
                        </a:solidFill>
                        <a:effectLst/>
                        <a:latin typeface="Calibri"/>
                      </a:endParaRPr>
                    </a:p>
                  </a:txBody>
                  <a:tcPr marL="7371" marR="7371" marT="7371" marB="0" anchor="b"/>
                </a:tc>
                <a:tc hMerge="1">
                  <a:txBody>
                    <a:bodyPr/>
                    <a:lstStyle/>
                    <a:p>
                      <a:endParaRPr lang="en-US"/>
                    </a:p>
                  </a:txBody>
                  <a:tcPr/>
                </a:tc>
              </a:tr>
              <a:tr h="188256">
                <a:tc>
                  <a:txBody>
                    <a:bodyPr/>
                    <a:lstStyle/>
                    <a:p>
                      <a:pPr algn="l" fontAlgn="b"/>
                      <a:r>
                        <a:rPr lang="en-US" sz="1200" u="none" strike="noStrike">
                          <a:effectLst/>
                        </a:rPr>
                        <a:t>June 2014 Actual Voters</a:t>
                      </a:r>
                      <a:endParaRPr lang="en-US" sz="1200" b="0" i="0" u="none" strike="noStrike">
                        <a:solidFill>
                          <a:srgbClr val="000000"/>
                        </a:solidFill>
                        <a:effectLst/>
                        <a:latin typeface="Calibri"/>
                      </a:endParaRPr>
                    </a:p>
                  </a:txBody>
                  <a:tcPr marL="7371" marR="7371" marT="7371" marB="0" anchor="b"/>
                </a:tc>
                <a:tc>
                  <a:txBody>
                    <a:bodyPr/>
                    <a:lstStyle/>
                    <a:p>
                      <a:pPr algn="l" fontAlgn="b"/>
                      <a:endParaRPr lang="en-US" sz="1200" b="0" i="0" u="none" strike="noStrike">
                        <a:solidFill>
                          <a:srgbClr val="000000"/>
                        </a:solidFill>
                        <a:effectLst/>
                        <a:latin typeface="Calibri"/>
                      </a:endParaRPr>
                    </a:p>
                  </a:txBody>
                  <a:tcPr marL="7371" marR="7371" marT="7371" marB="0" anchor="b"/>
                </a:tc>
                <a:tc gridSpan="2">
                  <a:txBody>
                    <a:bodyPr/>
                    <a:lstStyle/>
                    <a:p>
                      <a:pPr algn="ctr" fontAlgn="b"/>
                      <a:r>
                        <a:rPr lang="en-US" sz="1200" u="none" strike="noStrike" dirty="0">
                          <a:effectLst/>
                        </a:rPr>
                        <a:t>32.6%</a:t>
                      </a:r>
                      <a:endParaRPr lang="en-US" sz="1200" b="0" i="0" u="none" strike="noStrike" dirty="0">
                        <a:solidFill>
                          <a:srgbClr val="000000"/>
                        </a:solidFill>
                        <a:effectLst/>
                        <a:latin typeface="Calibri"/>
                      </a:endParaRPr>
                    </a:p>
                  </a:txBody>
                  <a:tcPr marL="7371" marR="7371" marT="7371" marB="0" anchor="b"/>
                </a:tc>
                <a:tc hMerge="1">
                  <a:txBody>
                    <a:bodyPr/>
                    <a:lstStyle/>
                    <a:p>
                      <a:endParaRPr lang="en-US"/>
                    </a:p>
                  </a:txBody>
                  <a:tcPr/>
                </a:tc>
                <a:tc gridSpan="2">
                  <a:txBody>
                    <a:bodyPr/>
                    <a:lstStyle/>
                    <a:p>
                      <a:pPr algn="ctr" fontAlgn="b"/>
                      <a:endParaRPr lang="en-US" sz="1200" b="0" i="0" u="none" strike="noStrike" dirty="0">
                        <a:solidFill>
                          <a:srgbClr val="000000"/>
                        </a:solidFill>
                        <a:effectLst/>
                        <a:latin typeface="Calibri"/>
                      </a:endParaRPr>
                    </a:p>
                  </a:txBody>
                  <a:tcPr marL="7371" marR="7371" marT="7371" marB="0" anchor="b"/>
                </a:tc>
                <a:tc hMerge="1">
                  <a:txBody>
                    <a:bodyPr/>
                    <a:lstStyle/>
                    <a:p>
                      <a:endParaRPr lang="en-US"/>
                    </a:p>
                  </a:txBody>
                  <a:tcPr/>
                </a:tc>
              </a:tr>
              <a:tr h="186646">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7371" marR="7371" marT="7371"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7371" marR="7371" marT="7371"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7371" marR="7371" marT="7371"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7371" marR="7371" marT="7371" marB="0" anchor="b"/>
                </a:tc>
                <a:tc>
                  <a:txBody>
                    <a:bodyPr/>
                    <a:lstStyle/>
                    <a:p>
                      <a:pPr algn="l" fontAlgn="b"/>
                      <a:r>
                        <a:rPr lang="en-US" sz="1200" u="none" strike="noStrike" dirty="0">
                          <a:effectLst/>
                        </a:rPr>
                        <a:t> </a:t>
                      </a:r>
                      <a:endParaRPr lang="en-US" sz="1200" b="0" i="0" u="none" strike="noStrike" dirty="0">
                        <a:solidFill>
                          <a:srgbClr val="000000"/>
                        </a:solidFill>
                        <a:effectLst/>
                        <a:latin typeface="Calibri"/>
                      </a:endParaRPr>
                    </a:p>
                  </a:txBody>
                  <a:tcPr marL="7371" marR="7371" marT="7371" marB="0" anchor="b"/>
                </a:tc>
                <a:tc>
                  <a:txBody>
                    <a:bodyPr/>
                    <a:lstStyle/>
                    <a:p>
                      <a:pPr algn="r" fontAlgn="b"/>
                      <a:r>
                        <a:rPr lang="en-US" sz="1200" u="none" strike="noStrike" dirty="0">
                          <a:effectLst/>
                        </a:rPr>
                        <a:t> </a:t>
                      </a:r>
                      <a:endParaRPr lang="en-US" sz="1200" b="0" i="0" u="none" strike="noStrike" dirty="0">
                        <a:solidFill>
                          <a:srgbClr val="000000"/>
                        </a:solidFill>
                        <a:effectLst/>
                        <a:latin typeface="Calibri"/>
                      </a:endParaRPr>
                    </a:p>
                  </a:txBody>
                  <a:tcPr marL="7371" marR="132670" marT="7371" marB="0" anchor="b"/>
                </a:tc>
              </a:tr>
            </a:tbl>
          </a:graphicData>
        </a:graphic>
      </p:graphicFrame>
    </p:spTree>
    <p:extLst>
      <p:ext uri="{BB962C8B-B14F-4D97-AF65-F5344CB8AC3E}">
        <p14:creationId xmlns:p14="http://schemas.microsoft.com/office/powerpoint/2010/main" val="24797043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7280" y="286603"/>
            <a:ext cx="8952573" cy="1450757"/>
          </a:xfrm>
        </p:spPr>
        <p:txBody>
          <a:bodyPr/>
          <a:lstStyle/>
          <a:p>
            <a:r>
              <a:rPr lang="en-US" dirty="0" smtClean="0"/>
              <a:t>Geographic Data</a:t>
            </a:r>
            <a:endParaRPr lang="en-US" dirty="0"/>
          </a:p>
        </p:txBody>
      </p:sp>
      <p:sp>
        <p:nvSpPr>
          <p:cNvPr id="4" name="Content Placeholder 1"/>
          <p:cNvSpPr>
            <a:spLocks noGrp="1"/>
          </p:cNvSpPr>
          <p:nvPr>
            <p:ph idx="1"/>
          </p:nvPr>
        </p:nvSpPr>
        <p:spPr/>
        <p:txBody>
          <a:bodyPr>
            <a:normAutofit lnSpcReduction="10000"/>
          </a:bodyPr>
          <a:lstStyle/>
          <a:p>
            <a:pPr lvl="0">
              <a:spcBef>
                <a:spcPts val="1200"/>
              </a:spcBef>
            </a:pPr>
            <a:r>
              <a:rPr lang="en-US" dirty="0" smtClean="0"/>
              <a:t>Streets </a:t>
            </a:r>
            <a:r>
              <a:rPr lang="en-US" dirty="0"/>
              <a:t>and Highways</a:t>
            </a:r>
          </a:p>
          <a:p>
            <a:pPr lvl="0">
              <a:spcBef>
                <a:spcPts val="1200"/>
              </a:spcBef>
            </a:pPr>
            <a:r>
              <a:rPr lang="en-US" dirty="0"/>
              <a:t>Census </a:t>
            </a:r>
            <a:r>
              <a:rPr lang="en-US" dirty="0" smtClean="0"/>
              <a:t>Tracts and Blocks</a:t>
            </a:r>
            <a:endParaRPr lang="en-US" dirty="0"/>
          </a:p>
          <a:p>
            <a:pPr lvl="0">
              <a:spcBef>
                <a:spcPts val="1200"/>
              </a:spcBef>
            </a:pPr>
            <a:r>
              <a:rPr lang="en-US" dirty="0"/>
              <a:t>Precincts</a:t>
            </a:r>
          </a:p>
          <a:p>
            <a:pPr lvl="0">
              <a:spcBef>
                <a:spcPts val="1200"/>
              </a:spcBef>
            </a:pPr>
            <a:r>
              <a:rPr lang="en-US" dirty="0" smtClean="0"/>
              <a:t>Parcels</a:t>
            </a:r>
          </a:p>
          <a:p>
            <a:pPr lvl="0">
              <a:spcBef>
                <a:spcPts val="1200"/>
              </a:spcBef>
            </a:pPr>
            <a:r>
              <a:rPr lang="en-US" dirty="0" smtClean="0"/>
              <a:t>City GIS Layers</a:t>
            </a:r>
            <a:endParaRPr lang="en-US" dirty="0"/>
          </a:p>
          <a:p>
            <a:pPr>
              <a:spcBef>
                <a:spcPts val="1200"/>
              </a:spcBef>
            </a:pPr>
            <a:r>
              <a:rPr lang="en-US" dirty="0"/>
              <a:t>School District Boundaries</a:t>
            </a:r>
          </a:p>
          <a:p>
            <a:pPr lvl="0">
              <a:spcBef>
                <a:spcPts val="1200"/>
              </a:spcBef>
            </a:pPr>
            <a:r>
              <a:rPr lang="en-US" dirty="0" smtClean="0"/>
              <a:t>Attendance Areas</a:t>
            </a:r>
          </a:p>
          <a:p>
            <a:pPr lvl="1"/>
            <a:endParaRPr lang="en-US" dirty="0" smtClean="0"/>
          </a:p>
          <a:p>
            <a:endParaRPr lang="en-US" dirty="0" smtClean="0"/>
          </a:p>
          <a:p>
            <a:pPr lvl="1"/>
            <a:endParaRPr lang="en-US" dirty="0"/>
          </a:p>
        </p:txBody>
      </p:sp>
    </p:spTree>
    <p:extLst>
      <p:ext uri="{BB962C8B-B14F-4D97-AF65-F5344CB8AC3E}">
        <p14:creationId xmlns:p14="http://schemas.microsoft.com/office/powerpoint/2010/main" val="42139845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7280" y="286603"/>
            <a:ext cx="10058400" cy="1450757"/>
          </a:xfrm>
        </p:spPr>
        <p:txBody>
          <a:bodyPr/>
          <a:lstStyle/>
          <a:p>
            <a:r>
              <a:rPr lang="en-US" dirty="0" smtClean="0"/>
              <a:t>Base Map</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938039" y="830024"/>
            <a:ext cx="7187161" cy="5553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5730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Austin</Template>
  <TotalTime>859</TotalTime>
  <Words>1238</Words>
  <Application>Microsoft Office PowerPoint</Application>
  <PresentationFormat>Custom</PresentationFormat>
  <Paragraphs>267</Paragraphs>
  <Slides>21</Slides>
  <Notes>20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Austin</vt:lpstr>
      <vt:lpstr>Voting Districts Formation </vt:lpstr>
      <vt:lpstr>Purpose of Today’s Meeting</vt:lpstr>
      <vt:lpstr>VDF Background &amp; Overview</vt:lpstr>
      <vt:lpstr>VDF Guiding Principles</vt:lpstr>
      <vt:lpstr>VDF Process and Anticipated Schedule</vt:lpstr>
      <vt:lpstr>Criteria </vt:lpstr>
      <vt:lpstr>Demographic Data</vt:lpstr>
      <vt:lpstr>Geographic Data</vt:lpstr>
      <vt:lpstr>Base Map</vt:lpstr>
      <vt:lpstr>Median Household Income</vt:lpstr>
      <vt:lpstr>Turnout</vt:lpstr>
      <vt:lpstr>Sample Plan Spectrum</vt:lpstr>
      <vt:lpstr>Blue Sample</vt:lpstr>
      <vt:lpstr>Purple Sample</vt:lpstr>
      <vt:lpstr>Red Sample</vt:lpstr>
      <vt:lpstr>Orange Sample</vt:lpstr>
      <vt:lpstr>Green Sample</vt:lpstr>
      <vt:lpstr>What Happens Next</vt:lpstr>
      <vt:lpstr>Stay Involved</vt:lpstr>
      <vt:lpstr>Group Exercise </vt:lpstr>
      <vt:lpstr>Stay Involved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Yesenia Arias</dc:creator>
  <cp:lastModifiedBy>kmarshall</cp:lastModifiedBy>
  <cp:revision>57</cp:revision>
  <cp:lastPrinted>2014-11-15T20:31:03Z</cp:lastPrinted>
  <dcterms:created xsi:type="dcterms:W3CDTF">2014-11-10T23:57:32Z</dcterms:created>
  <dcterms:modified xsi:type="dcterms:W3CDTF">2014-11-15T20:31:32Z</dcterms:modified>
</cp:coreProperties>
</file>